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9"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56"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9" r:id="rId38"/>
    <p:sldId id="298" r:id="rId39"/>
    <p:sldId id="300" r:id="rId40"/>
    <p:sldId id="301" r:id="rId41"/>
    <p:sldId id="302" r:id="rId42"/>
    <p:sldId id="303" r:id="rId43"/>
    <p:sldId id="304" r:id="rId44"/>
    <p:sldId id="305" r:id="rId45"/>
    <p:sldId id="306" r:id="rId46"/>
    <p:sldId id="307" r:id="rId47"/>
    <p:sldId id="309" r:id="rId48"/>
    <p:sldId id="308"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8" r:id="rId65"/>
    <p:sldId id="330" r:id="rId66"/>
    <p:sldId id="329" r:id="rId67"/>
    <p:sldId id="331" r:id="rId68"/>
    <p:sldId id="332" r:id="rId69"/>
    <p:sldId id="327" r:id="rId70"/>
    <p:sldId id="325" r:id="rId71"/>
    <p:sldId id="326" r:id="rId72"/>
    <p:sldId id="333" r:id="rId73"/>
    <p:sldId id="334" r:id="rId74"/>
    <p:sldId id="335" r:id="rId75"/>
    <p:sldId id="337" r:id="rId76"/>
    <p:sldId id="339" r:id="rId77"/>
    <p:sldId id="341" r:id="rId78"/>
    <p:sldId id="342" r:id="rId79"/>
    <p:sldId id="343" r:id="rId80"/>
    <p:sldId id="344" r:id="rId81"/>
    <p:sldId id="345" r:id="rId82"/>
    <p:sldId id="346" r:id="rId83"/>
    <p:sldId id="347" r:id="rId84"/>
    <p:sldId id="348" r:id="rId85"/>
    <p:sldId id="350" r:id="rId8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63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65" d="100"/>
          <a:sy n="65" d="100"/>
        </p:scale>
        <p:origin x="7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76562-935F-4EE2-BD98-1027C49562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E8F1906-15A1-4AA1-951F-D1CCD08B61F8}"/>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BF50AA6-C99B-41B9-8197-1A798366E792}"/>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5" name="Marcador de pie de página 4">
            <a:extLst>
              <a:ext uri="{FF2B5EF4-FFF2-40B4-BE49-F238E27FC236}">
                <a16:creationId xmlns:a16="http://schemas.microsoft.com/office/drawing/2014/main" id="{7607830C-6766-487C-B2DB-DB4DE7A1FB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B4946AE-9A10-4A57-872B-75F1694B0A1E}"/>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52491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1A949-51DB-458B-BE19-966183B227A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0638D53-970E-46C3-9B67-F1E74E26114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3302CE-EF66-4A00-A93B-2B2725155D59}"/>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5" name="Marcador de pie de página 4">
            <a:extLst>
              <a:ext uri="{FF2B5EF4-FFF2-40B4-BE49-F238E27FC236}">
                <a16:creationId xmlns:a16="http://schemas.microsoft.com/office/drawing/2014/main" id="{CC14C0D7-3FD0-445E-A922-C2AD77124E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9B61CF-5481-47FB-A36F-F80F1B28CCC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57061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6E589C-FB7C-47EA-88BC-62DC4719ABBD}"/>
              </a:ext>
            </a:extLst>
          </p:cNvPr>
          <p:cNvSpPr>
            <a:spLocks noGrp="1"/>
          </p:cNvSpPr>
          <p:nvPr>
            <p:ph type="title" orient="vert"/>
          </p:nvPr>
        </p:nvSpPr>
        <p:spPr>
          <a:xfrm>
            <a:off x="8724899"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4D7DD29-0E2D-4190-B805-232A98885BFF}"/>
              </a:ext>
            </a:extLst>
          </p:cNvPr>
          <p:cNvSpPr>
            <a:spLocks noGrp="1"/>
          </p:cNvSpPr>
          <p:nvPr>
            <p:ph type="body" orient="vert" idx="1"/>
          </p:nvPr>
        </p:nvSpPr>
        <p:spPr>
          <a:xfrm>
            <a:off x="838199"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374D11D-5B99-4B4B-B13C-4E7876C44689}"/>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5" name="Marcador de pie de página 4">
            <a:extLst>
              <a:ext uri="{FF2B5EF4-FFF2-40B4-BE49-F238E27FC236}">
                <a16:creationId xmlns:a16="http://schemas.microsoft.com/office/drawing/2014/main" id="{B42D2111-0DC4-4A7B-B00D-B7B4B046A60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C79D5A8-00FE-4C0F-BFC6-ECC6D22A9AB7}"/>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21481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DEF8F-DBBB-4FE7-B79F-945C50051C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46D1265-0765-41E4-90EF-5912A6F8C6D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8110753-166A-44EF-BC13-89959ACBEA8A}"/>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5" name="Marcador de pie de página 4">
            <a:extLst>
              <a:ext uri="{FF2B5EF4-FFF2-40B4-BE49-F238E27FC236}">
                <a16:creationId xmlns:a16="http://schemas.microsoft.com/office/drawing/2014/main" id="{3A124FF2-7D83-4409-8D16-23C32CC064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35AEE6-6956-4DFB-8EDA-37E3A1C72825}"/>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82799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881B9-4F38-4940-AD8E-2140CD7756DB}"/>
              </a:ext>
            </a:extLst>
          </p:cNvPr>
          <p:cNvSpPr>
            <a:spLocks noGrp="1"/>
          </p:cNvSpPr>
          <p:nvPr>
            <p:ph type="title"/>
          </p:nvPr>
        </p:nvSpPr>
        <p:spPr>
          <a:xfrm>
            <a:off x="831852"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FA4A15-8F60-4B51-9E27-5873F1305F4E}"/>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CE303EDE-0137-4B42-9934-0D240BAB0C8B}"/>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5" name="Marcador de pie de página 4">
            <a:extLst>
              <a:ext uri="{FF2B5EF4-FFF2-40B4-BE49-F238E27FC236}">
                <a16:creationId xmlns:a16="http://schemas.microsoft.com/office/drawing/2014/main" id="{5C1B3F56-42FC-47C6-9EF7-87B614599A3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A5923-D68D-45A2-B76A-6A26A105E8CF}"/>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26776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6276D-67C0-407B-9BDB-B9A81DF8AA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B695A0-511E-4ED4-9067-4244E688D429}"/>
              </a:ext>
            </a:extLst>
          </p:cNvPr>
          <p:cNvSpPr>
            <a:spLocks noGrp="1"/>
          </p:cNvSpPr>
          <p:nvPr>
            <p:ph sz="half" idx="1"/>
          </p:nvPr>
        </p:nvSpPr>
        <p:spPr>
          <a:xfrm>
            <a:off x="838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C837622-21D6-4C93-828E-A45F88E0E8E7}"/>
              </a:ext>
            </a:extLst>
          </p:cNvPr>
          <p:cNvSpPr>
            <a:spLocks noGrp="1"/>
          </p:cNvSpPr>
          <p:nvPr>
            <p:ph sz="half" idx="2"/>
          </p:nvPr>
        </p:nvSpPr>
        <p:spPr>
          <a:xfrm>
            <a:off x="6172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7716768-95DF-49EF-BBF5-931EC3F6918F}"/>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6" name="Marcador de pie de página 5">
            <a:extLst>
              <a:ext uri="{FF2B5EF4-FFF2-40B4-BE49-F238E27FC236}">
                <a16:creationId xmlns:a16="http://schemas.microsoft.com/office/drawing/2014/main" id="{8AD4F277-8116-407B-98A7-FC2EE45CC1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852A0B-D5BB-4F81-8C49-C1B088FFA594}"/>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77286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06FF0-3A31-44E2-953B-0BA7A5F9B17E}"/>
              </a:ext>
            </a:extLst>
          </p:cNvPr>
          <p:cNvSpPr>
            <a:spLocks noGrp="1"/>
          </p:cNvSpPr>
          <p:nvPr>
            <p:ph type="title"/>
          </p:nvPr>
        </p:nvSpPr>
        <p:spPr>
          <a:xfrm>
            <a:off x="839789"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F69334E-D6FE-463E-B968-0A319E2E0FD7}"/>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6923F67D-454D-4ED4-B945-11126A6334D6}"/>
              </a:ext>
            </a:extLst>
          </p:cNvPr>
          <p:cNvSpPr>
            <a:spLocks noGrp="1"/>
          </p:cNvSpPr>
          <p:nvPr>
            <p:ph sz="half" idx="2"/>
          </p:nvPr>
        </p:nvSpPr>
        <p:spPr>
          <a:xfrm>
            <a:off x="839789" y="2505076"/>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16655F8-6B87-4E3F-945C-1D53D8F069E9}"/>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55D39EA1-86D9-4D99-9C00-921A3084200C}"/>
              </a:ext>
            </a:extLst>
          </p:cNvPr>
          <p:cNvSpPr>
            <a:spLocks noGrp="1"/>
          </p:cNvSpPr>
          <p:nvPr>
            <p:ph sz="quarter" idx="4"/>
          </p:nvPr>
        </p:nvSpPr>
        <p:spPr>
          <a:xfrm>
            <a:off x="6172202" y="2505076"/>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C43895A-CDE1-42FC-BA54-5DB6D66907A4}"/>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8" name="Marcador de pie de página 7">
            <a:extLst>
              <a:ext uri="{FF2B5EF4-FFF2-40B4-BE49-F238E27FC236}">
                <a16:creationId xmlns:a16="http://schemas.microsoft.com/office/drawing/2014/main" id="{A69D43CD-6200-43BD-85BC-0208F09AAE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E8F0DBF-C22A-4E31-9D88-9766559D685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130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4CAD1-B4EF-48D2-B673-90252C0E8E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D9A5B10-FD87-4919-B542-0BBFBEBD07C2}"/>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4" name="Marcador de pie de página 3">
            <a:extLst>
              <a:ext uri="{FF2B5EF4-FFF2-40B4-BE49-F238E27FC236}">
                <a16:creationId xmlns:a16="http://schemas.microsoft.com/office/drawing/2014/main" id="{B963A07E-4265-4F16-86DD-1B6A4BD57867}"/>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CDEFE82-EA9C-4E94-A092-902E012F6CD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252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3348599-06DF-4936-8574-0BD075A8470B}"/>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3" name="Marcador de pie de página 2">
            <a:extLst>
              <a:ext uri="{FF2B5EF4-FFF2-40B4-BE49-F238E27FC236}">
                <a16:creationId xmlns:a16="http://schemas.microsoft.com/office/drawing/2014/main" id="{D1208268-3A07-4DA2-AE27-6F96E01BE90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827FD81-A5C0-4F23-986C-1BCF90BB4282}"/>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15652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AC5BE-06A0-441D-9F94-8876B6B76F93}"/>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F87F4D7-D2D3-46B2-98E4-47902AC5C6D1}"/>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81293F4-E986-445E-BE9D-FD290257CD0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E3BF7854-4E05-4F13-8DFB-1C7CD0541BCF}"/>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6" name="Marcador de pie de página 5">
            <a:extLst>
              <a:ext uri="{FF2B5EF4-FFF2-40B4-BE49-F238E27FC236}">
                <a16:creationId xmlns:a16="http://schemas.microsoft.com/office/drawing/2014/main" id="{DBAF9208-2BC0-4A49-AD60-B718C79F95F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D686FAC-944F-4C4F-9F3D-FD982BCE6389}"/>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06049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AD400-B67D-4F43-8571-0D1D6E54F012}"/>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79B024E5-80CB-4DD4-BCD6-C7174B2740F7}"/>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MX"/>
          </a:p>
        </p:txBody>
      </p:sp>
      <p:sp>
        <p:nvSpPr>
          <p:cNvPr id="4" name="Marcador de texto 3">
            <a:extLst>
              <a:ext uri="{FF2B5EF4-FFF2-40B4-BE49-F238E27FC236}">
                <a16:creationId xmlns:a16="http://schemas.microsoft.com/office/drawing/2014/main" id="{7580D4E7-A872-48F8-917A-DA0BFFE7F7F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732FE5CD-DC1C-429D-A70F-FE3C440F37B2}"/>
              </a:ext>
            </a:extLst>
          </p:cNvPr>
          <p:cNvSpPr>
            <a:spLocks noGrp="1"/>
          </p:cNvSpPr>
          <p:nvPr>
            <p:ph type="dt" sz="half" idx="10"/>
          </p:nvPr>
        </p:nvSpPr>
        <p:spPr/>
        <p:txBody>
          <a:bodyPr/>
          <a:lstStyle/>
          <a:p>
            <a:fld id="{8D39E312-5004-46CA-AC92-27AC69B09F07}" type="datetimeFigureOut">
              <a:rPr lang="es-MX" smtClean="0"/>
              <a:t>04/09/2025</a:t>
            </a:fld>
            <a:endParaRPr lang="es-MX"/>
          </a:p>
        </p:txBody>
      </p:sp>
      <p:sp>
        <p:nvSpPr>
          <p:cNvPr id="6" name="Marcador de pie de página 5">
            <a:extLst>
              <a:ext uri="{FF2B5EF4-FFF2-40B4-BE49-F238E27FC236}">
                <a16:creationId xmlns:a16="http://schemas.microsoft.com/office/drawing/2014/main" id="{A28AC598-3DA1-47E7-92D9-171F68BF89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614114E-FE24-4508-BC1D-C94064FE52B1}"/>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376462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B41B33-72DE-4308-B997-BD7673879343}"/>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A6C6B7-4171-43CC-AB73-D955BC583AD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8C08890-C193-46A4-AAD1-5BCF29057968}"/>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9E312-5004-46CA-AC92-27AC69B09F07}" type="datetimeFigureOut">
              <a:rPr lang="es-MX" smtClean="0"/>
              <a:t>04/09/2025</a:t>
            </a:fld>
            <a:endParaRPr lang="es-MX"/>
          </a:p>
        </p:txBody>
      </p:sp>
      <p:sp>
        <p:nvSpPr>
          <p:cNvPr id="5" name="Marcador de pie de página 4">
            <a:extLst>
              <a:ext uri="{FF2B5EF4-FFF2-40B4-BE49-F238E27FC236}">
                <a16:creationId xmlns:a16="http://schemas.microsoft.com/office/drawing/2014/main" id="{508D982D-D3CB-473A-8268-83199769F77D}"/>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590B154-F755-4D0E-AF2B-115D617DFAB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AF33-739D-49FC-9E0F-7C803E03C013}" type="slidenum">
              <a:rPr lang="es-MX" smtClean="0"/>
              <a:t>‹Nº›</a:t>
            </a:fld>
            <a:endParaRPr lang="es-MX"/>
          </a:p>
        </p:txBody>
      </p:sp>
    </p:spTree>
    <p:extLst>
      <p:ext uri="{BB962C8B-B14F-4D97-AF65-F5344CB8AC3E}">
        <p14:creationId xmlns:p14="http://schemas.microsoft.com/office/powerpoint/2010/main" val="341354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MX"/>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2333BC5C-69BA-4578-B0B7-D0C6461FF654}"/>
              </a:ext>
            </a:extLst>
          </p:cNvPr>
          <p:cNvGrpSpPr/>
          <p:nvPr/>
        </p:nvGrpSpPr>
        <p:grpSpPr>
          <a:xfrm>
            <a:off x="607220" y="4114799"/>
            <a:ext cx="6321425" cy="2342116"/>
            <a:chOff x="607220" y="4114799"/>
            <a:chExt cx="6321425" cy="2342116"/>
          </a:xfrm>
        </p:grpSpPr>
        <p:sp>
          <p:nvSpPr>
            <p:cNvPr id="4" name="CuadroTexto 3">
              <a:extLst>
                <a:ext uri="{FF2B5EF4-FFF2-40B4-BE49-F238E27FC236}">
                  <a16:creationId xmlns:a16="http://schemas.microsoft.com/office/drawing/2014/main" id="{553B572A-F001-4F7A-B936-8568C88DE4A6}"/>
                </a:ext>
              </a:extLst>
            </p:cNvPr>
            <p:cNvSpPr txBox="1"/>
            <p:nvPr/>
          </p:nvSpPr>
          <p:spPr>
            <a:xfrm>
              <a:off x="821906" y="4501027"/>
              <a:ext cx="5837275" cy="1200329"/>
            </a:xfrm>
            <a:prstGeom prst="rect">
              <a:avLst/>
            </a:prstGeom>
            <a:noFill/>
          </p:spPr>
          <p:txBody>
            <a:bodyPr wrap="square" rtlCol="0">
              <a:spAutoFit/>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kumimoji="0" lang="es-MX" sz="3600" b="0" i="0" u="none" strike="noStrike" kern="1200" cap="none" spc="0" normalizeH="0" baseline="0" noProof="0" dirty="0">
                  <a:ln>
                    <a:noFill/>
                  </a:ln>
                  <a:solidFill>
                    <a:prstClr val="white"/>
                  </a:solidFill>
                  <a:effectLst/>
                  <a:uLnTx/>
                  <a:uFillTx/>
                  <a:latin typeface="Calibri" panose="020F0502020204030204"/>
                  <a:ea typeface="+mn-ea"/>
                  <a:cs typeface="+mn-cs"/>
                </a:rPr>
                <a:t>LISTADO DE SERVIDORES PÚBLICOS</a:t>
              </a:r>
            </a:p>
          </p:txBody>
        </p:sp>
        <p:sp>
          <p:nvSpPr>
            <p:cNvPr id="5" name="CuadroTexto 4">
              <a:extLst>
                <a:ext uri="{FF2B5EF4-FFF2-40B4-BE49-F238E27FC236}">
                  <a16:creationId xmlns:a16="http://schemas.microsoft.com/office/drawing/2014/main" id="{46D6BA79-1C85-4653-87D5-811FE6A623BF}"/>
                </a:ext>
              </a:extLst>
            </p:cNvPr>
            <p:cNvSpPr txBox="1"/>
            <p:nvPr/>
          </p:nvSpPr>
          <p:spPr>
            <a:xfrm>
              <a:off x="849690" y="5625918"/>
              <a:ext cx="5837275" cy="830997"/>
            </a:xfrm>
            <a:prstGeom prst="rect">
              <a:avLst/>
            </a:prstGeom>
            <a:noFill/>
          </p:spPr>
          <p:txBody>
            <a:bodyPr wrap="square" rtlCol="0">
              <a:spAutoFit/>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a:ln>
                    <a:noFill/>
                  </a:ln>
                  <a:solidFill>
                    <a:prstClr val="white"/>
                  </a:solidFill>
                  <a:effectLst/>
                  <a:uLnTx/>
                  <a:uFillTx/>
                  <a:latin typeface="Calibri" panose="020F0502020204030204"/>
                  <a:ea typeface="+mn-ea"/>
                  <a:cs typeface="+mn-cs"/>
                </a:rPr>
                <a:t>SANCIONADOS</a:t>
              </a:r>
            </a:p>
          </p:txBody>
        </p:sp>
        <p:cxnSp>
          <p:nvCxnSpPr>
            <p:cNvPr id="8" name="Conector recto 7">
              <a:extLst>
                <a:ext uri="{FF2B5EF4-FFF2-40B4-BE49-F238E27FC236}">
                  <a16:creationId xmlns:a16="http://schemas.microsoft.com/office/drawing/2014/main" id="{D1BD048C-B31D-4232-8C8D-A6D2735E1E29}"/>
                </a:ext>
              </a:extLst>
            </p:cNvPr>
            <p:cNvCxnSpPr>
              <a:cxnSpLocks/>
            </p:cNvCxnSpPr>
            <p:nvPr/>
          </p:nvCxnSpPr>
          <p:spPr>
            <a:xfrm>
              <a:off x="607220"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961F3F37-28FF-425C-BCA4-32FFF5158E6A}"/>
                </a:ext>
              </a:extLst>
            </p:cNvPr>
            <p:cNvCxnSpPr>
              <a:cxnSpLocks/>
            </p:cNvCxnSpPr>
            <p:nvPr/>
          </p:nvCxnSpPr>
          <p:spPr>
            <a:xfrm>
              <a:off x="607221" y="6087583"/>
              <a:ext cx="101056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7906C2B-D640-4A8D-9E02-FCD02ABE70C8}"/>
                </a:ext>
              </a:extLst>
            </p:cNvPr>
            <p:cNvCxnSpPr>
              <a:cxnSpLocks/>
            </p:cNvCxnSpPr>
            <p:nvPr/>
          </p:nvCxnSpPr>
          <p:spPr>
            <a:xfrm>
              <a:off x="635794" y="4114801"/>
              <a:ext cx="0" cy="197278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B6BEA18-9AEF-40EB-B1ED-A6CD5F1DFF97}"/>
                </a:ext>
              </a:extLst>
            </p:cNvPr>
            <p:cNvCxnSpPr>
              <a:cxnSpLocks/>
            </p:cNvCxnSpPr>
            <p:nvPr/>
          </p:nvCxnSpPr>
          <p:spPr>
            <a:xfrm flipH="1">
              <a:off x="4049713"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FB1B24AB-9E51-4697-A4B6-BCBC3EDCB0B2}"/>
                </a:ext>
              </a:extLst>
            </p:cNvPr>
            <p:cNvCxnSpPr>
              <a:cxnSpLocks/>
            </p:cNvCxnSpPr>
            <p:nvPr/>
          </p:nvCxnSpPr>
          <p:spPr>
            <a:xfrm flipH="1">
              <a:off x="5750169" y="6087583"/>
              <a:ext cx="11784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45FE9BDE-970B-491A-B221-553C959F4557}"/>
                </a:ext>
              </a:extLst>
            </p:cNvPr>
            <p:cNvCxnSpPr>
              <a:cxnSpLocks/>
            </p:cNvCxnSpPr>
            <p:nvPr/>
          </p:nvCxnSpPr>
          <p:spPr>
            <a:xfrm>
              <a:off x="6900860"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n 13">
            <a:extLst>
              <a:ext uri="{FF2B5EF4-FFF2-40B4-BE49-F238E27FC236}">
                <a16:creationId xmlns:a16="http://schemas.microsoft.com/office/drawing/2014/main" id="{A04DCAA8-D10D-4118-B323-111F9FEB69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311" y="409985"/>
            <a:ext cx="3323054" cy="1141724"/>
          </a:xfrm>
          <a:prstGeom prst="rect">
            <a:avLst/>
          </a:prstGeom>
        </p:spPr>
      </p:pic>
      <p:sp>
        <p:nvSpPr>
          <p:cNvPr id="3" name="Rectángulo 2">
            <a:extLst>
              <a:ext uri="{FF2B5EF4-FFF2-40B4-BE49-F238E27FC236}">
                <a16:creationId xmlns:a16="http://schemas.microsoft.com/office/drawing/2014/main" id="{61CF2FDE-8D00-99CF-B418-A58AA5343B47}"/>
              </a:ext>
            </a:extLst>
          </p:cNvPr>
          <p:cNvSpPr/>
          <p:nvPr/>
        </p:nvSpPr>
        <p:spPr>
          <a:xfrm>
            <a:off x="415122" y="2939813"/>
            <a:ext cx="6880825" cy="1446552"/>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rPr>
              <a:t>Art. 65 Fracc. XVII </a:t>
            </a:r>
            <a:r>
              <a:rPr kumimoji="0" lang="es-ES" sz="2400" b="0"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rPr>
              <a:t>de la Ley General de Transparencia y Acceso a la Información Pública de Oficio.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20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3835639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60864886"/>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Teresa De Jesús Hernández López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a:effectLst/>
                          <a:latin typeface="+mn-lt"/>
                          <a:ea typeface="Calibri" panose="020F0502020204030204" pitchFamily="34" charset="0"/>
                          <a:cs typeface="Times New Roman" panose="02020603050405020304" pitchFamily="18" charset="0"/>
                        </a:rPr>
                        <a:t>Amonestación Pública</a:t>
                      </a:r>
                      <a:endParaRPr lang="es-MX" sz="1400" noProof="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Pedro </a:t>
                      </a:r>
                      <a:r>
                        <a:rPr lang="es-MX" sz="1400" noProof="0" dirty="0" err="1">
                          <a:effectLst/>
                          <a:latin typeface="+mn-lt"/>
                          <a:ea typeface="Calibri" panose="020F0502020204030204" pitchFamily="34" charset="0"/>
                          <a:cs typeface="Times New Roman" panose="02020603050405020304" pitchFamily="18" charset="0"/>
                        </a:rPr>
                        <a:t>Huereca</a:t>
                      </a:r>
                      <a:r>
                        <a:rPr lang="en-US" sz="1400" dirty="0">
                          <a:effectLst/>
                          <a:latin typeface="+mn-lt"/>
                          <a:ea typeface="Calibri" panose="020F0502020204030204" pitchFamily="34" charset="0"/>
                          <a:cs typeface="Times New Roman" panose="02020603050405020304" pitchFamily="18" charset="0"/>
                        </a:rPr>
                        <a:t> Vela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EAFCFDE-48A5-31B9-56DC-A518AC9ABA0E}"/>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E781EC5F-51D8-CF59-E2F8-B48BC00E5918}"/>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AFEB2897-4088-A5F8-926C-651B065AD46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92667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72881531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Salas Del 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Evelio</a:t>
                      </a:r>
                      <a:r>
                        <a:rPr lang="en-US" sz="1400" dirty="0">
                          <a:effectLst/>
                          <a:latin typeface="+mn-lt"/>
                          <a:ea typeface="Calibri" panose="020F0502020204030204" pitchFamily="34" charset="0"/>
                          <a:cs typeface="Times New Roman" panose="02020603050405020304" pitchFamily="18" charset="0"/>
                        </a:rPr>
                        <a:t> </a:t>
                      </a:r>
                      <a:r>
                        <a:rPr lang="es-MX" sz="1400" noProof="0" dirty="0">
                          <a:effectLst/>
                          <a:latin typeface="+mn-lt"/>
                          <a:ea typeface="Calibri" panose="020F0502020204030204" pitchFamily="34" charset="0"/>
                          <a:cs typeface="Times New Roman" panose="02020603050405020304" pitchFamily="18" charset="0"/>
                        </a:rPr>
                        <a:t>Fabela</a:t>
                      </a:r>
                      <a:r>
                        <a:rPr lang="en-US" sz="1400" dirty="0">
                          <a:effectLst/>
                          <a:latin typeface="+mn-lt"/>
                          <a:ea typeface="Calibri" panose="020F0502020204030204" pitchFamily="34" charset="0"/>
                          <a:cs typeface="Times New Roman" panose="02020603050405020304" pitchFamily="18" charset="0"/>
                        </a:rPr>
                        <a:t> Hern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a:t>
                      </a:r>
                    </a:p>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543032B2-B78B-BBA9-2E02-EB43774A2B9A}"/>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7C38486D-C721-B31A-D94C-B9537935634F}"/>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B16D5AAE-51FB-6807-EB00-BAA598ACE27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23841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48731125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Claribel Fern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r>
                        <a:rPr lang="en-US" sz="1400" dirty="0">
                          <a:effectLst/>
                          <a:latin typeface="+mn-lt"/>
                          <a:ea typeface="Calibri" panose="020F0502020204030204" pitchFamily="34" charset="0"/>
                          <a:cs typeface="Times New Roman" panose="02020603050405020304" pitchFamily="18" charset="0"/>
                        </a:rPr>
                        <a:t> Rocha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María Antonia Ibarra Navarro</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endParaRPr lang="es-MX" sz="1400" dirty="0">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93A567D-6E86-3B4A-61BB-9B698053067F}"/>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27C6F9E0-808D-3BC5-592A-15E7CB0A0BC2}"/>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0589AC33-64D6-C011-12CD-F4285005021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6966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55790501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Olga Isabel Lira Montiel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Clara Acosta Peña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0D7F1AD-66CF-1FA2-25DF-43667CAF4EBB}"/>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92BE36FF-AC76-3619-9BC8-F97F90B00007}"/>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1706B726-4AC9-C9DC-3FBC-01AE33AC8BB6}"/>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24693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259242130"/>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Del Carmen </a:t>
                      </a:r>
                      <a:r>
                        <a:rPr lang="es-MX" sz="1400" dirty="0" err="1">
                          <a:effectLst/>
                          <a:latin typeface="+mn-lt"/>
                          <a:ea typeface="Calibri" panose="020F0502020204030204" pitchFamily="34" charset="0"/>
                          <a:cs typeface="Times New Roman" panose="02020603050405020304" pitchFamily="18" charset="0"/>
                        </a:rPr>
                        <a:t>Oranday</a:t>
                      </a:r>
                      <a:r>
                        <a:rPr lang="es-MX" sz="1400" dirty="0">
                          <a:effectLst/>
                          <a:latin typeface="+mn-lt"/>
                          <a:ea typeface="Calibri" panose="020F0502020204030204" pitchFamily="34" charset="0"/>
                          <a:cs typeface="Times New Roman" panose="02020603050405020304" pitchFamily="18" charset="0"/>
                        </a:rPr>
                        <a:t> Aguirre</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err="1">
                          <a:effectLst/>
                          <a:latin typeface="+mn-lt"/>
                          <a:ea typeface="Calibri" panose="020F0502020204030204" pitchFamily="34" charset="0"/>
                          <a:cs typeface="Times New Roman" panose="02020603050405020304" pitchFamily="18" charset="0"/>
                        </a:rPr>
                        <a:t>Jes</a:t>
                      </a:r>
                      <a:r>
                        <a:rPr lang="es-MX" sz="1400" dirty="0">
                          <a:effectLst/>
                          <a:latin typeface="+mn-lt"/>
                          <a:ea typeface="Calibri" panose="020F0502020204030204" pitchFamily="34" charset="0"/>
                          <a:cs typeface="Times New Roman" panose="02020603050405020304" pitchFamily="18" charset="0"/>
                        </a:rPr>
                        <a:t>ú</a:t>
                      </a:r>
                      <a:r>
                        <a:rPr lang="en-US" sz="1400" dirty="0">
                          <a:effectLst/>
                          <a:latin typeface="+mn-lt"/>
                          <a:ea typeface="Calibri" panose="020F0502020204030204" pitchFamily="34" charset="0"/>
                          <a:cs typeface="Times New Roman" panose="02020603050405020304" pitchFamily="18" charset="0"/>
                        </a:rPr>
                        <a:t>s Pedro Pérez Muñoz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19897BB-93ED-AF28-32A8-CED4A6B86B13}"/>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FFABBCCA-F575-7518-84A7-0A5CBBB3A2EF}"/>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ADAF1CF3-EC18-FC59-FD2E-BBAAEE05A12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529047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2837553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Pamela Lizbeth Elizondo Vazquez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Rosa Estela </a:t>
                      </a:r>
                      <a:r>
                        <a:rPr lang="es-MX" sz="1400" noProof="0" dirty="0">
                          <a:effectLst/>
                          <a:latin typeface="+mn-lt"/>
                          <a:ea typeface="Calibri" panose="020F0502020204030204" pitchFamily="34" charset="0"/>
                          <a:cs typeface="Times New Roman" panose="02020603050405020304" pitchFamily="18" charset="0"/>
                        </a:rPr>
                        <a:t>Santivañez</a:t>
                      </a:r>
                      <a:r>
                        <a:rPr lang="en-US" sz="1400" dirty="0">
                          <a:effectLst/>
                          <a:latin typeface="+mn-lt"/>
                          <a:ea typeface="Calibri" panose="020F0502020204030204" pitchFamily="34" charset="0"/>
                          <a:cs typeface="Times New Roman" panose="02020603050405020304" pitchFamily="18" charset="0"/>
                        </a:rPr>
                        <a:t> Perez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6881377-161F-85B3-0097-E16290144FB0}"/>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F60C9FE9-F429-1C03-2122-DF6A52900050}"/>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C7202A51-3F65-D5C3-4B00-36B1C018316E}"/>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6648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0443968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Francisco </a:t>
                      </a:r>
                      <a:r>
                        <a:rPr lang="es-MX" sz="1400" noProof="0" dirty="0">
                          <a:effectLst/>
                          <a:latin typeface="+mn-lt"/>
                          <a:ea typeface="Calibri" panose="020F0502020204030204" pitchFamily="34" charset="0"/>
                          <a:cs typeface="Times New Roman" panose="02020603050405020304" pitchFamily="18" charset="0"/>
                        </a:rPr>
                        <a:t>González</a:t>
                      </a:r>
                      <a:r>
                        <a:rPr lang="en-US" sz="1400" dirty="0">
                          <a:effectLst/>
                          <a:latin typeface="+mn-lt"/>
                          <a:ea typeface="Calibri" panose="020F0502020204030204" pitchFamily="34" charset="0"/>
                          <a:cs typeface="Times New Roman" panose="02020603050405020304" pitchFamily="18" charset="0"/>
                        </a:rPr>
                        <a:t> Solís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Yudith</a:t>
                      </a:r>
                      <a:r>
                        <a:rPr lang="en-US" sz="1400" dirty="0">
                          <a:effectLst/>
                          <a:latin typeface="+mn-lt"/>
                          <a:ea typeface="Calibri" panose="020F0502020204030204" pitchFamily="34" charset="0"/>
                          <a:cs typeface="Times New Roman" panose="02020603050405020304" pitchFamily="18" charset="0"/>
                        </a:rPr>
                        <a:t> De Alba Rodríguez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D408364C-99F1-B89D-3BC6-9FA6FA94D689}"/>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178C3E77-C1B3-7CC4-EF94-A8C45925E7FA}"/>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68042722-2FA7-514A-F224-68CEAAFC31E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3919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816918113"/>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Thelma Yadira Garcia L</a:t>
                      </a:r>
                      <a:r>
                        <a:rPr lang="es-MX" sz="1400" dirty="0" err="1">
                          <a:effectLst/>
                          <a:latin typeface="+mn-lt"/>
                          <a:ea typeface="Calibri" panose="020F0502020204030204" pitchFamily="34" charset="0"/>
                          <a:cs typeface="Times New Roman" panose="02020603050405020304" pitchFamily="18" charset="0"/>
                        </a:rPr>
                        <a:t>ó</a:t>
                      </a:r>
                      <a:r>
                        <a:rPr lang="es-MX" sz="1400" noProof="0" dirty="0">
                          <a:effectLst/>
                          <a:latin typeface="+mn-lt"/>
                          <a:ea typeface="Calibri" panose="020F0502020204030204" pitchFamily="34" charset="0"/>
                          <a:cs typeface="Times New Roman" panose="02020603050405020304" pitchFamily="18" charset="0"/>
                        </a:rPr>
                        <a:t>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Rolando Gomez Ponce</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9829331C-4F3B-24C6-4C41-6478E75D4E76}"/>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A1FA0166-00F4-99E8-5CFC-EDA45DD521FE}"/>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8E9E36DD-2369-7630-257F-C7FDCBD6CD3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82626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819913508"/>
              </p:ext>
            </p:extLst>
          </p:nvPr>
        </p:nvGraphicFramePr>
        <p:xfrm>
          <a:off x="510895" y="1578881"/>
          <a:ext cx="11170210" cy="4204700"/>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Leslie Abigail Polanco García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Juan Alberto Vel</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zquez</a:t>
                      </a:r>
                      <a:r>
                        <a:rPr lang="en-US" sz="1400" dirty="0">
                          <a:effectLst/>
                          <a:latin typeface="+mn-lt"/>
                          <a:ea typeface="Calibri" panose="020F0502020204030204" pitchFamily="34" charset="0"/>
                          <a:cs typeface="Times New Roman" panose="02020603050405020304" pitchFamily="18" charset="0"/>
                        </a:rPr>
                        <a:t> Esquivel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2C89251F-645B-563A-ADC3-0690D898BA4C}"/>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F9523683-CBF8-C067-22E3-E713246F1B6A}"/>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1CF31ABE-BB76-B4FB-451C-7F7E43699DB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99005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001510711"/>
              </p:ext>
            </p:extLst>
          </p:nvPr>
        </p:nvGraphicFramePr>
        <p:xfrm>
          <a:off x="510895" y="1578881"/>
          <a:ext cx="11170210" cy="4737546"/>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Oscar Javier Hern</a:t>
                      </a:r>
                      <a:r>
                        <a:rPr lang="es-MX" sz="1400" noProof="0" dirty="0" err="1">
                          <a:effectLst/>
                          <a:latin typeface="+mn-lt"/>
                          <a:ea typeface="Calibri" panose="020F0502020204030204" pitchFamily="34" charset="0"/>
                          <a:cs typeface="Times New Roman" panose="02020603050405020304" pitchFamily="18" charset="0"/>
                        </a:rPr>
                        <a:t>ández</a:t>
                      </a:r>
                      <a:r>
                        <a:rPr lang="en-US" sz="1400" dirty="0">
                          <a:effectLst/>
                          <a:latin typeface="+mn-lt"/>
                          <a:ea typeface="Calibri" panose="020F0502020204030204" pitchFamily="34" charset="0"/>
                          <a:cs typeface="Times New Roman" panose="02020603050405020304" pitchFamily="18" charset="0"/>
                        </a:rPr>
                        <a:t> Garcia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Elvia Edith Lira </a:t>
                      </a:r>
                      <a:r>
                        <a:rPr lang="es-MX" sz="1400" noProof="0" dirty="0">
                          <a:effectLst/>
                          <a:latin typeface="+mn-lt"/>
                          <a:ea typeface="Calibri" panose="020F0502020204030204" pitchFamily="34" charset="0"/>
                          <a:cs typeface="Times New Roman" panose="02020603050405020304" pitchFamily="18" charset="0"/>
                        </a:rPr>
                        <a:t>Carreó</a:t>
                      </a:r>
                      <a:r>
                        <a:rPr lang="en-US" sz="1400" dirty="0">
                          <a:effectLst/>
                          <a:latin typeface="+mn-lt"/>
                          <a:ea typeface="Calibri" panose="020F0502020204030204" pitchFamily="34" charset="0"/>
                          <a:cs typeface="Times New Roman" panose="02020603050405020304" pitchFamily="18" charset="0"/>
                        </a:rPr>
                        <a:t>n</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Diana Patricia Mijares De La Garza</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210918126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71DAABC-BB33-F3AB-58B0-E2DB43D320AB}"/>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85026DB3-418C-81B4-595B-0A5E1E93005C}"/>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9A6B5F0C-A851-BB0C-79BF-659DDB81E26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60412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16346537"/>
              </p:ext>
            </p:extLst>
          </p:nvPr>
        </p:nvGraphicFramePr>
        <p:xfrm>
          <a:off x="532985" y="1698755"/>
          <a:ext cx="11126029" cy="490728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Flavio Fernando Zúñiga Aguirre</a:t>
                      </a:r>
                    </a:p>
                  </a:txBody>
                  <a:tcPr anchor="ctr">
                    <a:solidFill>
                      <a:schemeClr val="bg2"/>
                    </a:solidFill>
                  </a:tcPr>
                </a:tc>
                <a:tc>
                  <a:txBody>
                    <a:bodyPr/>
                    <a:lstStyle/>
                    <a:p>
                      <a:pPr algn="just"/>
                      <a:r>
                        <a:rPr lang="es-ES" sz="1400" dirty="0"/>
                        <a:t>En atención a denuncia de responsabilidad administrativa en contra del ciudadano Fernando Zúñiga Aguirre, por su flagrante violación al artículo 381, inciso d) del Código Electoral para el Estado de Coahuila de Zaragoza, que regula los requisitos para ser presidente, secretario o consejero de un Comité Municipal Electoral, así como a los principios de certeza, legalidad, imparcialidad que rigen la materia electoral, plasmados en el artículo 52 de la Ley de Responsabilidades de los Servidores Públicos del Estado  de Coahuila de Zaragoza.</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catorce (14) responsabilidades administrativas.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Laura Nidia Dávila Martínez</a:t>
                      </a:r>
                    </a:p>
                  </a:txBody>
                  <a:tcPr anchor="ctr">
                    <a:solidFill>
                      <a:schemeClr val="bg2"/>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nueve (09) responsabilidades administrativas.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bl>
          </a:graphicData>
        </a:graphic>
      </p:graphicFrame>
      <p:sp>
        <p:nvSpPr>
          <p:cNvPr id="8" name="CuadroTexto 7">
            <a:extLst>
              <a:ext uri="{FF2B5EF4-FFF2-40B4-BE49-F238E27FC236}">
                <a16:creationId xmlns:a16="http://schemas.microsoft.com/office/drawing/2014/main" id="{11F698C5-A229-4DE5-ABC3-4CB232CD68AB}"/>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CDBE295-E50B-A3A3-5E3A-6D44390AB266}"/>
              </a:ext>
            </a:extLst>
          </p:cNvPr>
          <p:cNvGrpSpPr/>
          <p:nvPr/>
        </p:nvGrpSpPr>
        <p:grpSpPr>
          <a:xfrm>
            <a:off x="8486212" y="67315"/>
            <a:ext cx="3417282" cy="1997055"/>
            <a:chOff x="7820286" y="994753"/>
            <a:chExt cx="4753206" cy="712636"/>
          </a:xfrm>
        </p:grpSpPr>
        <p:sp>
          <p:nvSpPr>
            <p:cNvPr id="3" name="Rectángulo 2">
              <a:extLst>
                <a:ext uri="{FF2B5EF4-FFF2-40B4-BE49-F238E27FC236}">
                  <a16:creationId xmlns:a16="http://schemas.microsoft.com/office/drawing/2014/main" id="{24C6F684-39E2-A5A0-EB5B-87F17F9C3519}"/>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6A7635DC-7DC0-BC0A-96AC-04AB310C80E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91031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96582606"/>
              </p:ext>
            </p:extLst>
          </p:nvPr>
        </p:nvGraphicFramePr>
        <p:xfrm>
          <a:off x="510895" y="1578881"/>
          <a:ext cx="11170210" cy="201083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María Luisa Fuentes Guerra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833ABED-A70F-7F87-0065-C955CB5E1542}"/>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D1140C51-08E1-F037-4110-B80ACFECA3E2}"/>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5338BAF3-BA6A-5CCF-E893-3A52ACDED73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01370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310469265"/>
              </p:ext>
            </p:extLst>
          </p:nvPr>
        </p:nvGraphicFramePr>
        <p:xfrm>
          <a:off x="510895" y="2188481"/>
          <a:ext cx="11170210" cy="3403936"/>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3815405295"/>
                    </a:ext>
                  </a:extLst>
                </a:gridCol>
                <a:gridCol w="3101009">
                  <a:extLst>
                    <a:ext uri="{9D8B030D-6E8A-4147-A177-3AD203B41FA5}">
                      <a16:colId xmlns:a16="http://schemas.microsoft.com/office/drawing/2014/main" val="1609311639"/>
                    </a:ext>
                  </a:extLst>
                </a:gridCol>
                <a:gridCol w="4773740">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87464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Guadalupe González Urvina </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955777">
                <a:tc>
                  <a:txBody>
                    <a:bodyPr/>
                    <a:lstStyle/>
                    <a:p>
                      <a:pPr algn="ctr">
                        <a:lnSpc>
                          <a:spcPct val="115000"/>
                        </a:lnSpc>
                        <a:spcAft>
                          <a:spcPts val="0"/>
                        </a:spcAft>
                      </a:pPr>
                      <a:r>
                        <a:rPr lang="es-MX" sz="1600" dirty="0" err="1">
                          <a:effectLst/>
                          <a:latin typeface="+mn-lt"/>
                          <a:ea typeface="Calibri" panose="020F0502020204030204" pitchFamily="34" charset="0"/>
                          <a:cs typeface="Times New Roman" panose="02020603050405020304" pitchFamily="18" charset="0"/>
                        </a:rPr>
                        <a:t>Fasur</a:t>
                      </a:r>
                      <a:r>
                        <a:rPr lang="es-MX" sz="16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22356432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Mauricio Mantilla Aguirre</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324242708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septiembre de 2020</a:t>
            </a:r>
            <a:endParaRPr lang="es-MX" dirty="0"/>
          </a:p>
        </p:txBody>
      </p:sp>
      <p:grpSp>
        <p:nvGrpSpPr>
          <p:cNvPr id="2" name="Grupo 1">
            <a:extLst>
              <a:ext uri="{FF2B5EF4-FFF2-40B4-BE49-F238E27FC236}">
                <a16:creationId xmlns:a16="http://schemas.microsoft.com/office/drawing/2014/main" id="{C1EA99DA-E3FC-C63E-7BD7-3CCF3DCA2DCC}"/>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E926E1E9-F498-5E9A-DC01-810C5DDEBEE6}"/>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1A44B62B-2C93-6C32-AF99-E1657590F46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779696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febrero, marzo, abril, mayo, junio, julio, agosto, septiembre, octubre, noviembre y diciembre de 2021,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EE28991-8F52-2A84-0577-20D8345A1609}"/>
              </a:ext>
            </a:extLst>
          </p:cNvPr>
          <p:cNvGrpSpPr/>
          <p:nvPr/>
        </p:nvGrpSpPr>
        <p:grpSpPr>
          <a:xfrm>
            <a:off x="8920701" y="117917"/>
            <a:ext cx="3417282" cy="1997055"/>
            <a:chOff x="7820286" y="994753"/>
            <a:chExt cx="4753206" cy="712636"/>
          </a:xfrm>
        </p:grpSpPr>
        <p:sp>
          <p:nvSpPr>
            <p:cNvPr id="9" name="Rectángulo 8">
              <a:extLst>
                <a:ext uri="{FF2B5EF4-FFF2-40B4-BE49-F238E27FC236}">
                  <a16:creationId xmlns:a16="http://schemas.microsoft.com/office/drawing/2014/main" id="{A535724B-B9F6-A1F6-CD7B-EBCECC7DF3E5}"/>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44AEA3BB-1E65-5849-CEE3-848D689CAC8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150911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2B9F9766-B0DF-0A58-7246-1E9C3CE6D1CC}"/>
              </a:ext>
            </a:extLst>
          </p:cNvPr>
          <p:cNvGrpSpPr/>
          <p:nvPr/>
        </p:nvGrpSpPr>
        <p:grpSpPr>
          <a:xfrm>
            <a:off x="8920701" y="117917"/>
            <a:ext cx="3417282" cy="1997055"/>
            <a:chOff x="7820286" y="994753"/>
            <a:chExt cx="4753206" cy="712636"/>
          </a:xfrm>
        </p:grpSpPr>
        <p:sp>
          <p:nvSpPr>
            <p:cNvPr id="9" name="Rectángulo 8">
              <a:extLst>
                <a:ext uri="{FF2B5EF4-FFF2-40B4-BE49-F238E27FC236}">
                  <a16:creationId xmlns:a16="http://schemas.microsoft.com/office/drawing/2014/main" id="{8504E3D7-D298-3F61-4BCC-A8C163BF94D9}"/>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57FB471F-CA58-2D9E-7A5E-B9F32F143F2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334346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0A81B95-F61F-E0C1-26A7-D4F54807DCD2}"/>
              </a:ext>
            </a:extLst>
          </p:cNvPr>
          <p:cNvGrpSpPr/>
          <p:nvPr/>
        </p:nvGrpSpPr>
        <p:grpSpPr>
          <a:xfrm>
            <a:off x="8798781" y="117917"/>
            <a:ext cx="3417282" cy="1997055"/>
            <a:chOff x="7820286" y="994753"/>
            <a:chExt cx="4753206" cy="712636"/>
          </a:xfrm>
        </p:grpSpPr>
        <p:sp>
          <p:nvSpPr>
            <p:cNvPr id="9" name="Rectángulo 8">
              <a:extLst>
                <a:ext uri="{FF2B5EF4-FFF2-40B4-BE49-F238E27FC236}">
                  <a16:creationId xmlns:a16="http://schemas.microsoft.com/office/drawing/2014/main" id="{386FF33B-326E-8785-9538-DCACEA0B9C8F}"/>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631809B6-AA13-BB2A-2F50-169076BD14F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4977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3417282" cy="2008687"/>
            <a:chOff x="7820286" y="994753"/>
            <a:chExt cx="5582919"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475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8123C7C-AAE1-FB9C-8DC6-8C9FA30722A4}"/>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B967B7C8-3FB9-5A0F-FC7C-85D4C1C9ECC4}"/>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FCC0CFDB-23F1-EB65-EC57-5EB8B1CFE26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290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836419B-ED3D-B96E-EF1C-96AB76002026}"/>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D2D2AA1B-31FA-973B-EC27-1BC90ABB5A8A}"/>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BBB0A8C-632C-8F22-142E-24210C0ECAB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69942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C046B4A-BEAA-354F-D05E-4F744523F8A1}"/>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A3230C61-3CA0-B39C-95CF-E2BCD1893E1E}"/>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15269F48-ABAF-54EE-19AC-4B7788ECE81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51908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1492085893"/>
              </p:ext>
            </p:extLst>
          </p:nvPr>
        </p:nvGraphicFramePr>
        <p:xfrm>
          <a:off x="510895" y="1600200"/>
          <a:ext cx="11170210" cy="5051590"/>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649461915"/>
                    </a:ext>
                  </a:extLst>
                </a:gridCol>
                <a:gridCol w="2081420">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22992">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Concepción Cepeda Hernández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https://ieccloud.iec-sis.org.mx/index.php/s/n7xDAwQpxIUVB8s</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Emmanuel Villarreal Flores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Patricia Guadalupe González Mijares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https://ieccloud.iec-sis.org.mx/index.php/s/3VRJoyewPHFA0IF</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446400">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Samuel Ignacio Hernández García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https://ieccloud.iec-sis.org.mx/index.php/s/RkZ4LHf9R7yXsFb</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Gabriela del Refugio Martínez Gómez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347C007C-8E02-C58F-23C0-7B4E2E6AC088}"/>
              </a:ext>
            </a:extLst>
          </p:cNvPr>
          <p:cNvGrpSpPr/>
          <p:nvPr/>
        </p:nvGrpSpPr>
        <p:grpSpPr>
          <a:xfrm>
            <a:off x="8739841" y="255441"/>
            <a:ext cx="3417282" cy="2008687"/>
            <a:chOff x="7820286" y="994753"/>
            <a:chExt cx="5582919" cy="909337"/>
          </a:xfrm>
        </p:grpSpPr>
        <p:sp>
          <p:nvSpPr>
            <p:cNvPr id="3" name="Rectángulo 2">
              <a:extLst>
                <a:ext uri="{FF2B5EF4-FFF2-40B4-BE49-F238E27FC236}">
                  <a16:creationId xmlns:a16="http://schemas.microsoft.com/office/drawing/2014/main" id="{9DB0EF83-5316-9E9B-AF7D-1EA0E783AC2A}"/>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82D7D99-C876-9890-528C-EA7D90E6CB3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70246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17431059"/>
              </p:ext>
            </p:extLst>
          </p:nvPr>
        </p:nvGraphicFramePr>
        <p:xfrm>
          <a:off x="532985" y="1405092"/>
          <a:ext cx="11126029" cy="530352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María Irma Hernández Gaona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Elizabeth Contreras García</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Gabriela Amaro Ávila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r h="372922">
                <a:tc>
                  <a:txBody>
                    <a:bodyPr/>
                    <a:lstStyle/>
                    <a:p>
                      <a:pPr algn="ctr"/>
                      <a:r>
                        <a:rPr lang="es-ES" sz="1400" dirty="0"/>
                        <a:t>Eliezer Eli Martínez Díaz</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367201566"/>
                  </a:ext>
                </a:extLst>
              </a:tr>
              <a:tr h="372922">
                <a:tc>
                  <a:txBody>
                    <a:bodyPr/>
                    <a:lstStyle/>
                    <a:p>
                      <a:pPr algn="ctr"/>
                      <a:r>
                        <a:rPr lang="es-ES" sz="1400" dirty="0"/>
                        <a:t>Ángel Eliú Díaz Montoya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1134567340"/>
                  </a:ext>
                </a:extLst>
              </a:tr>
            </a:tbl>
          </a:graphicData>
        </a:graphic>
      </p:graphicFrame>
      <p:sp>
        <p:nvSpPr>
          <p:cNvPr id="8" name="CuadroTexto 7">
            <a:extLst>
              <a:ext uri="{FF2B5EF4-FFF2-40B4-BE49-F238E27FC236}">
                <a16:creationId xmlns:a16="http://schemas.microsoft.com/office/drawing/2014/main" id="{DE7C85C4-CC64-43EF-82C2-9CE2C02F9D30}"/>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9F1A248F-52C7-EEBB-D2E7-12DE480B0E73}"/>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1B158AF5-2F74-B20E-068C-540FC3C792B6}"/>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20033098-5711-7769-FD5D-247FE30613B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588084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643949487"/>
              </p:ext>
            </p:extLst>
          </p:nvPr>
        </p:nvGraphicFramePr>
        <p:xfrm>
          <a:off x="510895" y="1600200"/>
          <a:ext cx="11170210" cy="4872467"/>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71700">
                  <a:extLst>
                    <a:ext uri="{9D8B030D-6E8A-4147-A177-3AD203B41FA5}">
                      <a16:colId xmlns:a16="http://schemas.microsoft.com/office/drawing/2014/main" val="203957414"/>
                    </a:ext>
                  </a:extLst>
                </a:gridCol>
                <a:gridCol w="3057525">
                  <a:extLst>
                    <a:ext uri="{9D8B030D-6E8A-4147-A177-3AD203B41FA5}">
                      <a16:colId xmlns:a16="http://schemas.microsoft.com/office/drawing/2014/main" val="2162176112"/>
                    </a:ext>
                  </a:extLst>
                </a:gridCol>
                <a:gridCol w="41230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Verónica Pulgarín Gutiérrez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https://ieccloud.iec-sis.org.mx/index.php/s/2JEcHEVwRsIgVOh</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Claudia Ivett Rivera Rosales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https://ieccloud.iec-sis.org.mx/index.php/s/UzjX3XfvjlT3WOe</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Alejandra </a:t>
                      </a:r>
                      <a:r>
                        <a:rPr lang="es-MX" sz="1600" dirty="0" err="1">
                          <a:effectLst/>
                          <a:latin typeface="+mn-lt"/>
                          <a:ea typeface="Calibri" panose="020F0502020204030204" pitchFamily="34" charset="0"/>
                          <a:cs typeface="Times New Roman" panose="02020603050405020304" pitchFamily="18" charset="0"/>
                        </a:rPr>
                        <a:t>Esteffany</a:t>
                      </a:r>
                      <a:r>
                        <a:rPr lang="es-MX" sz="1600" dirty="0">
                          <a:effectLst/>
                          <a:latin typeface="+mn-lt"/>
                          <a:ea typeface="Calibri" panose="020F0502020204030204" pitchFamily="34" charset="0"/>
                          <a:cs typeface="Times New Roman" panose="02020603050405020304" pitchFamily="18" charset="0"/>
                        </a:rPr>
                        <a:t> Tienda Bazaldua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65621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Ruth Arely Villalobos Fuentes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David Alejandro Villanueva Rivera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82A86701-D6B1-8BA7-0CD8-579200300F9C}"/>
              </a:ext>
            </a:extLst>
          </p:cNvPr>
          <p:cNvGrpSpPr/>
          <p:nvPr/>
        </p:nvGrpSpPr>
        <p:grpSpPr>
          <a:xfrm>
            <a:off x="8739841" y="255441"/>
            <a:ext cx="3417282" cy="2008687"/>
            <a:chOff x="7820286" y="994753"/>
            <a:chExt cx="5582919" cy="909337"/>
          </a:xfrm>
        </p:grpSpPr>
        <p:sp>
          <p:nvSpPr>
            <p:cNvPr id="3" name="Rectángulo 2">
              <a:extLst>
                <a:ext uri="{FF2B5EF4-FFF2-40B4-BE49-F238E27FC236}">
                  <a16:creationId xmlns:a16="http://schemas.microsoft.com/office/drawing/2014/main" id="{2A240EEA-365A-F2F5-B962-5AE2C707CB6D}"/>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342D908-E1DA-CF90-95E4-CBF9DEAC898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52759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712177930"/>
              </p:ext>
            </p:extLst>
          </p:nvPr>
        </p:nvGraphicFramePr>
        <p:xfrm>
          <a:off x="510895" y="1600200"/>
          <a:ext cx="11170210" cy="2874302"/>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668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Rosa Laura García </a:t>
                      </a:r>
                      <a:r>
                        <a:rPr lang="es-MX" sz="1600" dirty="0" err="1">
                          <a:effectLst/>
                          <a:latin typeface="+mn-lt"/>
                          <a:ea typeface="Calibri" panose="020F0502020204030204" pitchFamily="34" charset="0"/>
                          <a:cs typeface="Times New Roman" panose="02020603050405020304" pitchFamily="18" charset="0"/>
                        </a:rPr>
                        <a:t>García</a:t>
                      </a: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s-MX" sz="16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ctr">
                        <a:lnSpc>
                          <a:spcPct val="115000"/>
                        </a:lnSpc>
                        <a:spcAft>
                          <a:spcPts val="0"/>
                        </a:spcAft>
                      </a:pPr>
                      <a:r>
                        <a:rPr lang="es-MX" sz="1600" kern="1200" noProof="0" dirty="0">
                          <a:solidFill>
                            <a:schemeClr val="dk1"/>
                          </a:solidFill>
                          <a:effectLst/>
                          <a:latin typeface="+mn-lt"/>
                          <a:ea typeface="+mn-ea"/>
                          <a:cs typeface="+mn-cs"/>
                        </a:rPr>
                        <a:t>https://ieccloud.iec-sis.org.mx/index.php/s/Jl5BzHJnslmuFdi</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aphicFrame>
        <p:nvGraphicFramePr>
          <p:cNvPr id="2" name="Tabla 1">
            <a:extLst>
              <a:ext uri="{FF2B5EF4-FFF2-40B4-BE49-F238E27FC236}">
                <a16:creationId xmlns:a16="http://schemas.microsoft.com/office/drawing/2014/main" id="{ADA6E20F-6B23-5A0F-F494-7AA06CAEAF16}"/>
              </a:ext>
            </a:extLst>
          </p:cNvPr>
          <p:cNvGraphicFramePr>
            <a:graphicFrameLocks noGrp="1"/>
          </p:cNvGraphicFramePr>
          <p:nvPr>
            <p:extLst>
              <p:ext uri="{D42A27DB-BD31-4B8C-83A1-F6EECF244321}">
                <p14:modId xmlns:p14="http://schemas.microsoft.com/office/powerpoint/2010/main" val="880585289"/>
              </p:ext>
            </p:extLst>
          </p:nvPr>
        </p:nvGraphicFramePr>
        <p:xfrm>
          <a:off x="510895" y="4495821"/>
          <a:ext cx="11181043" cy="875794"/>
        </p:xfrm>
        <a:graphic>
          <a:graphicData uri="http://schemas.openxmlformats.org/drawingml/2006/table">
            <a:tbl>
              <a:tblPr firstRow="1" bandRow="1">
                <a:tableStyleId>{5C22544A-7EE6-4342-B048-85BDC9FD1C3A}</a:tableStyleId>
              </a:tblPr>
              <a:tblGrid>
                <a:gridCol w="1830084">
                  <a:extLst>
                    <a:ext uri="{9D8B030D-6E8A-4147-A177-3AD203B41FA5}">
                      <a16:colId xmlns:a16="http://schemas.microsoft.com/office/drawing/2014/main" val="520179494"/>
                    </a:ext>
                  </a:extLst>
                </a:gridCol>
                <a:gridCol w="2114550">
                  <a:extLst>
                    <a:ext uri="{9D8B030D-6E8A-4147-A177-3AD203B41FA5}">
                      <a16:colId xmlns:a16="http://schemas.microsoft.com/office/drawing/2014/main" val="1294171777"/>
                    </a:ext>
                  </a:extLst>
                </a:gridCol>
                <a:gridCol w="3557588">
                  <a:extLst>
                    <a:ext uri="{9D8B030D-6E8A-4147-A177-3AD203B41FA5}">
                      <a16:colId xmlns:a16="http://schemas.microsoft.com/office/drawing/2014/main" val="1911089942"/>
                    </a:ext>
                  </a:extLst>
                </a:gridCol>
                <a:gridCol w="3678821">
                  <a:extLst>
                    <a:ext uri="{9D8B030D-6E8A-4147-A177-3AD203B41FA5}">
                      <a16:colId xmlns:a16="http://schemas.microsoft.com/office/drawing/2014/main" val="692531450"/>
                    </a:ext>
                  </a:extLst>
                </a:gridCol>
              </a:tblGrid>
              <a:tr h="875794">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Hilda Rubí Salazar Vázquez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https://ieccloud.iec-sis.org.mx/index.php/s/rBe6IVjV3HDV7Tu</a:t>
                      </a:r>
                    </a:p>
                  </a:txBody>
                  <a:tcPr marL="68580" marR="68580" marT="0" marB="0" anchor="ctr">
                    <a:solidFill>
                      <a:schemeClr val="bg2">
                        <a:lumMod val="90000"/>
                      </a:schemeClr>
                    </a:solidFill>
                  </a:tcPr>
                </a:tc>
                <a:extLst>
                  <a:ext uri="{0D108BD9-81ED-4DB2-BD59-A6C34878D82A}">
                    <a16:rowId xmlns:a16="http://schemas.microsoft.com/office/drawing/2014/main" val="3990316042"/>
                  </a:ext>
                </a:extLst>
              </a:tr>
            </a:tbl>
          </a:graphicData>
        </a:graphic>
      </p:graphicFrame>
      <p:grpSp>
        <p:nvGrpSpPr>
          <p:cNvPr id="3" name="Grupo 2">
            <a:extLst>
              <a:ext uri="{FF2B5EF4-FFF2-40B4-BE49-F238E27FC236}">
                <a16:creationId xmlns:a16="http://schemas.microsoft.com/office/drawing/2014/main" id="{96E6B178-68CB-90DB-4053-B6661AB656FF}"/>
              </a:ext>
            </a:extLst>
          </p:cNvPr>
          <p:cNvGrpSpPr/>
          <p:nvPr/>
        </p:nvGrpSpPr>
        <p:grpSpPr>
          <a:xfrm>
            <a:off x="8739841" y="255441"/>
            <a:ext cx="3417282" cy="2008687"/>
            <a:chOff x="7820286" y="994753"/>
            <a:chExt cx="5582919" cy="909337"/>
          </a:xfrm>
        </p:grpSpPr>
        <p:sp>
          <p:nvSpPr>
            <p:cNvPr id="8" name="Rectángulo 7">
              <a:extLst>
                <a:ext uri="{FF2B5EF4-FFF2-40B4-BE49-F238E27FC236}">
                  <a16:creationId xmlns:a16="http://schemas.microsoft.com/office/drawing/2014/main" id="{6494C86F-6A3B-994C-853D-B8C78AB28E8C}"/>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7E515DEC-2943-BC5E-289D-26594662CE5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84468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3242309389"/>
              </p:ext>
            </p:extLst>
          </p:nvPr>
        </p:nvGraphicFramePr>
        <p:xfrm>
          <a:off x="505478" y="1486233"/>
          <a:ext cx="11181043" cy="4729398"/>
        </p:xfrm>
        <a:graphic>
          <a:graphicData uri="http://schemas.openxmlformats.org/drawingml/2006/table">
            <a:tbl>
              <a:tblPr firstRow="1" bandRow="1">
                <a:tableStyleId>{5C22544A-7EE6-4342-B048-85BDC9FD1C3A}</a:tableStyleId>
              </a:tblPr>
              <a:tblGrid>
                <a:gridCol w="1828801">
                  <a:extLst>
                    <a:ext uri="{9D8B030D-6E8A-4147-A177-3AD203B41FA5}">
                      <a16:colId xmlns:a16="http://schemas.microsoft.com/office/drawing/2014/main" val="649461915"/>
                    </a:ext>
                  </a:extLst>
                </a:gridCol>
                <a:gridCol w="2009121">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85558">
                  <a:extLst>
                    <a:ext uri="{9D8B030D-6E8A-4147-A177-3AD203B41FA5}">
                      <a16:colId xmlns:a16="http://schemas.microsoft.com/office/drawing/2014/main" val="1793552894"/>
                    </a:ext>
                  </a:extLst>
                </a:gridCol>
              </a:tblGrid>
              <a:tr h="48577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90261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Yuriria Rendón Yáñez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https://ieccloud.iec-sis.org.mx/index.php/s/NoHDfigTVveTQHR</a:t>
                      </a:r>
                    </a:p>
                  </a:txBody>
                  <a:tcPr marL="68580" marR="68580" marT="0" marB="0" anchor="ctr">
                    <a:solidFill>
                      <a:schemeClr val="bg2">
                        <a:lumMod val="90000"/>
                      </a:schemeClr>
                    </a:solidFill>
                  </a:tcPr>
                </a:tc>
                <a:extLst>
                  <a:ext uri="{0D108BD9-81ED-4DB2-BD59-A6C34878D82A}">
                    <a16:rowId xmlns:a16="http://schemas.microsoft.com/office/drawing/2014/main" val="3127003578"/>
                  </a:ext>
                </a:extLst>
              </a:tr>
              <a:tr h="902611">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Luis Ricardo Díaz Valdez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https://ieccloud.iec-sis.org.mx/index.php/s/gFcrIxVxrmcPMfU</a:t>
                      </a:r>
                    </a:p>
                  </a:txBody>
                  <a:tcPr marL="68580" marR="68580" marT="0" marB="0" anchor="ctr">
                    <a:solidFill>
                      <a:schemeClr val="bg2">
                        <a:lumMod val="90000"/>
                      </a:schemeClr>
                    </a:solidFill>
                  </a:tcPr>
                </a:tc>
                <a:extLst>
                  <a:ext uri="{0D108BD9-81ED-4DB2-BD59-A6C34878D82A}">
                    <a16:rowId xmlns:a16="http://schemas.microsoft.com/office/drawing/2014/main" val="2489067092"/>
                  </a:ext>
                </a:extLst>
              </a:tr>
              <a:tr h="168160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José María Muñoz Martínez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00000"/>
                        </a:lnSpc>
                      </a:pPr>
                      <a:r>
                        <a:rPr lang="es-MX" sz="1600" kern="1200" dirty="0">
                          <a:solidFill>
                            <a:schemeClr val="dk1"/>
                          </a:solidFill>
                          <a:effectLst/>
                          <a:latin typeface="+mn-lt"/>
                          <a:ea typeface="+mn-ea"/>
                          <a:cs typeface="+mn-cs"/>
                        </a:rPr>
                        <a:t>Incumplimiento al apartado 5.2 del Protocolo de Seguridad Sanitaria para el Registro de Candidaturas para el Proceso Electoral Ordinario 2020</a:t>
                      </a:r>
                    </a:p>
                    <a:p>
                      <a:pPr algn="ctr">
                        <a:lnSpc>
                          <a:spcPct val="100000"/>
                        </a:lnSpc>
                      </a:pPr>
                      <a:r>
                        <a:rPr lang="es-MX" sz="1600" kern="1200" dirty="0">
                          <a:solidFill>
                            <a:schemeClr val="dk1"/>
                          </a:solidFill>
                          <a:effectLst/>
                          <a:latin typeface="+mn-lt"/>
                          <a:ea typeface="+mn-ea"/>
                          <a:cs typeface="+mn-cs"/>
                        </a:rPr>
                        <a:t>Incumplimiento al artículo 49 fracción I y II de la Ley General de Responsabilidades Administrativas</a:t>
                      </a:r>
                    </a:p>
                    <a:p>
                      <a:pPr marL="0" marR="0" lvl="0" indent="0" algn="ctr" defTabSz="914411" rtl="0" eaLnBrk="1" fontAlgn="auto" latinLnBrk="0" hangingPunct="1">
                        <a:lnSpc>
                          <a:spcPct val="100000"/>
                        </a:lnSpc>
                        <a:spcBef>
                          <a:spcPts val="0"/>
                        </a:spcBef>
                        <a:spcAft>
                          <a:spcPts val="0"/>
                        </a:spcAft>
                        <a:buClrTx/>
                        <a:buSzTx/>
                        <a:buFontTx/>
                        <a:buNone/>
                        <a:tabLst/>
                        <a:defRPr/>
                      </a:pPr>
                      <a:r>
                        <a:rPr lang="es-MX" sz="1600" kern="1200" dirty="0">
                          <a:solidFill>
                            <a:schemeClr val="dk1"/>
                          </a:solidFill>
                          <a:effectLst/>
                          <a:latin typeface="+mn-lt"/>
                          <a:ea typeface="+mn-ea"/>
                          <a:cs typeface="+mn-cs"/>
                        </a:rPr>
                        <a:t>Incumplimiento al artículo 63 del Reglamento Interior  del Instituto Electoral de Coahuila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https://ieccloud.iec-sis.org.mx/index.php/s/JbytyXfvDOQAoxT</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5022F042-0CDA-C6D1-F3CD-A9B820E15388}"/>
              </a:ext>
            </a:extLst>
          </p:cNvPr>
          <p:cNvGrpSpPr/>
          <p:nvPr/>
        </p:nvGrpSpPr>
        <p:grpSpPr>
          <a:xfrm>
            <a:off x="8739841" y="255441"/>
            <a:ext cx="3417282" cy="2008687"/>
            <a:chOff x="7820286" y="994753"/>
            <a:chExt cx="5582919" cy="909337"/>
          </a:xfrm>
        </p:grpSpPr>
        <p:sp>
          <p:nvSpPr>
            <p:cNvPr id="3" name="Rectángulo 2">
              <a:extLst>
                <a:ext uri="{FF2B5EF4-FFF2-40B4-BE49-F238E27FC236}">
                  <a16:creationId xmlns:a16="http://schemas.microsoft.com/office/drawing/2014/main" id="{00F5686B-B2EF-80E7-9B1B-50DEA1FC2319}"/>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D967C4BE-FC19-DEC0-97A3-4A4775AC5A4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8326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F43014E-5461-E951-5C06-E6458D1D74D3}"/>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F57D0F9D-992A-FE54-7D98-92E26BD50A9A}"/>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90CD1C2F-8228-4FE6-C6C9-290F75FC2FC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9714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ACA7FC9-785D-A3A2-8E5A-53D7957E490E}"/>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98808F0C-CE7D-6FC3-000B-96762D0861C2}"/>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9AAD086-3880-01A1-2A05-F7A94DC62BE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96338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42D23BA-F676-E4B6-D504-AF584ABD3D04}"/>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BB2FC700-4FAB-E4DC-02FA-264487E4CFA2}"/>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F043B62-130C-3961-659E-A8CFD6BD16C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412246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4005DFF-2150-24A3-DFC5-51FD8D3B3D2E}"/>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A66F1C6F-B88C-10EF-F510-A68239A6BFAC}"/>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7E0D39C-7F4A-6179-E262-91D7DC192A79}"/>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2927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62ABA4A9-B746-0EE0-7CE2-B07975147F32}"/>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884D9111-24CE-C7FA-72AB-D13BBFF1E468}"/>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7372FFB-DC57-9752-D649-17F0B7E4B1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72964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EF21134-D44C-7AA6-A0C0-678D533DD378}"/>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B69157F8-1FC5-089E-215A-D2A72CB5B5AB}"/>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BA2B65-A8AF-ACE4-F6D8-326E901EE14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46604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C435D3B5-97AC-B3B8-E108-7B385CB45676}"/>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7F7FCD43-B5BA-C789-E166-34D497E41D3F}"/>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1C46459-26B2-BA83-5619-955A5E2FCC9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928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926093354"/>
              </p:ext>
            </p:extLst>
          </p:nvPr>
        </p:nvGraphicFramePr>
        <p:xfrm>
          <a:off x="610972" y="1405092"/>
          <a:ext cx="11126029" cy="426720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dos (02) observaciones.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una (01) observaciones.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Félix Picazo Adame</a:t>
                      </a:r>
                    </a:p>
                  </a:txBody>
                  <a:tcPr anchor="ctr">
                    <a:solidFill>
                      <a:schemeClr val="bg2">
                        <a:lumMod val="90000"/>
                      </a:schemeClr>
                    </a:solidFill>
                  </a:tcPr>
                </a:tc>
                <a:tc>
                  <a:txBody>
                    <a:bodyPr/>
                    <a:lstStyle/>
                    <a:p>
                      <a:pPr algn="just"/>
                      <a:r>
                        <a:rPr lang="es-ES" sz="1400" dirty="0"/>
                        <a:t>En atención a que el presidente del Comité Municipal de San Pedro de las Colonias omitió dar el trámite debido al medio de impugnación presentado en diez de junio de 2017, de conformidad con lo establecido al artículo 45 de la Ley de Medios de Impugnación, dado que su desempeño no garantizó los principios de certeza, legalidad, independencia, imparcialidad y objetividad, señalados en el artículo 52 de la Ley de Responsabilidad de los Servidores Públicos Estatales y Municipales del Estado de Coahuila de Zaragoza, así como lo dispuesto en el 404 numeral 1, incisos c), g), j) y k) del Código Electoral para el Estado de Coahuila de Zaragoza, vigente. </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478B825C-F946-4B80-BBA3-69BF3195A10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37CBDD3-25CA-C3FC-CB5D-D486BA1E8093}"/>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5D7BCCD9-218B-5CFD-4942-E8EC1E452929}"/>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3EF42329-2CAB-DF7E-C517-64CD357D4BEC}"/>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82571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D5AC1F9-8B9C-6924-3F30-9F2405D970E3}"/>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52E44E9C-2D1C-CFA8-931C-1C2C1A4B18C3}"/>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78DCACD8-B848-D07E-0682-ACE34043F55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155973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4A65332-D8AA-0074-2F01-513C4B8013A5}"/>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0BE3779D-D24A-F803-E0FC-0CFFEA27E461}"/>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513782B-5DFB-9D7E-D201-CC190A3A25B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25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2023, </a:t>
            </a:r>
            <a:r>
              <a:rPr lang="es-MX" dirty="0"/>
              <a:t>se aplicaron dos (2) sanciones administrativas por parte de la Contraloría Interna de este Instituto para los siguientes Ex Servidores Públicos:</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ALLAN MICHEL PRADO VEGA,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457200" algn="just">
              <a:lnSpc>
                <a:spcPct val="115000"/>
              </a:lnSpc>
            </a:pPr>
            <a:r>
              <a:rPr lang="es-MX" dirty="0">
                <a:solidFill>
                  <a:srgbClr val="000000"/>
                </a:solidFill>
                <a:effectLst/>
                <a:ea typeface="Calibri" panose="020F0502020204030204" pitchFamily="34" charset="0"/>
                <a:cs typeface="Times New Roman" panose="02020603050405020304" pitchFamily="18" charset="0"/>
              </a:rPr>
              <a:t> </a:t>
            </a:r>
            <a:endParaRPr lang="es-MX" dirty="0">
              <a:effectLst/>
              <a:ea typeface="Calibri" panose="020F0502020204030204" pitchFamily="34" charset="0"/>
              <a:cs typeface="Times New Roman" panose="02020603050405020304" pitchFamily="18" charset="0"/>
            </a:endParaRPr>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MARTHA LETICIA MARQUEZ ESTRADA,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180002" algn="just">
              <a:lnSpc>
                <a:spcPct val="150000"/>
              </a:lnSpc>
              <a:spcBef>
                <a:spcPts val="601"/>
              </a:spcBef>
              <a:spcAft>
                <a:spcPts val="601"/>
              </a:spcAft>
              <a:tabLst>
                <a:tab pos="72001" algn="l"/>
              </a:tabLst>
            </a:pPr>
            <a:endParaRPr lang="es-MX" dirty="0"/>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9EE6208-1D27-B397-872B-43E8E092F951}"/>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5D77ED20-72EE-816A-755F-7D0519AABA0B}"/>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AEEBF1-1808-DB4C-86EB-D1733461807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4678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11" name="Grupo 10">
            <a:extLst>
              <a:ext uri="{FF2B5EF4-FFF2-40B4-BE49-F238E27FC236}">
                <a16:creationId xmlns:a16="http://schemas.microsoft.com/office/drawing/2014/main" id="{DE4A5768-A7D2-3646-89C4-E69BCDF76087}"/>
              </a:ext>
            </a:extLst>
          </p:cNvPr>
          <p:cNvGrpSpPr/>
          <p:nvPr/>
        </p:nvGrpSpPr>
        <p:grpSpPr>
          <a:xfrm>
            <a:off x="8739841" y="255441"/>
            <a:ext cx="3417282" cy="2008687"/>
            <a:chOff x="7820286" y="994753"/>
            <a:chExt cx="5582919" cy="909337"/>
          </a:xfrm>
        </p:grpSpPr>
        <p:sp>
          <p:nvSpPr>
            <p:cNvPr id="12" name="Rectángulo 11">
              <a:extLst>
                <a:ext uri="{FF2B5EF4-FFF2-40B4-BE49-F238E27FC236}">
                  <a16:creationId xmlns:a16="http://schemas.microsoft.com/office/drawing/2014/main" id="{9FA07C4A-9E55-8AF5-E38A-DE9473738442}"/>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3" name="Rectángulo 12">
              <a:extLst>
                <a:ext uri="{FF2B5EF4-FFF2-40B4-BE49-F238E27FC236}">
                  <a16:creationId xmlns:a16="http://schemas.microsoft.com/office/drawing/2014/main" id="{0F1F5EF9-CFC2-8F70-1592-7CE962DAA9E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124413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julio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3427D28-6501-B7DC-CF15-9F9637CD8310}"/>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01089F29-A08F-9B59-91D0-31A316409582}"/>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CD40555-FE37-A93C-F38C-D0362D8727F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888946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2023, </a:t>
            </a:r>
            <a:r>
              <a:rPr lang="es-MX" dirty="0"/>
              <a:t>se aplicó una (1) sanción administrativa por parte de la Contraloría Interna de este Instituto para la siguiente Ex Servidora Pública:</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t>
            </a:r>
            <a:r>
              <a:rPr lang="es-MX" b="1" dirty="0">
                <a:solidFill>
                  <a:srgbClr val="000000"/>
                </a:solidFill>
                <a:ea typeface="Calibri" panose="020F0502020204030204" pitchFamily="34" charset="0"/>
                <a:cs typeface="Times New Roman" panose="02020603050405020304" pitchFamily="18" charset="0"/>
              </a:rPr>
              <a:t>LILIANA DE JESÚS SALDAÑA DE LA CRUZ</a:t>
            </a:r>
            <a:r>
              <a:rPr lang="es-MX" b="1" dirty="0">
                <a:solidFill>
                  <a:srgbClr val="000000"/>
                </a:solidFill>
                <a:effectLst/>
                <a:ea typeface="Calibri" panose="020F0502020204030204" pitchFamily="34" charset="0"/>
                <a:cs typeface="Times New Roman" panose="02020603050405020304" pitchFamily="18" charset="0"/>
              </a:rPr>
              <a:t>,</a:t>
            </a:r>
            <a:r>
              <a:rPr lang="es-MX" dirty="0">
                <a:solidFill>
                  <a:srgbClr val="000000"/>
                </a:solidFill>
                <a:effectLst/>
                <a:ea typeface="Calibri" panose="020F0502020204030204" pitchFamily="34" charset="0"/>
                <a:cs typeface="Times New Roman" panose="02020603050405020304" pitchFamily="18" charset="0"/>
              </a:rPr>
              <a:t> la cual sustentaba el puesto de Consejera Presidenta del Comité Municipal de Frontera, Coahuila de Zaragoza, en el Proceso Electoral 2021, con sanción </a:t>
            </a:r>
            <a:r>
              <a:rPr lang="es-MX" b="1" dirty="0">
                <a:solidFill>
                  <a:srgbClr val="000000"/>
                </a:solidFill>
                <a:effectLst/>
                <a:ea typeface="Calibri" panose="020F0502020204030204" pitchFamily="34" charset="0"/>
                <a:cs typeface="Times New Roman" panose="02020603050405020304" pitchFamily="18" charset="0"/>
              </a:rPr>
              <a:t>Amonestación Pública.</a:t>
            </a:r>
            <a:endParaRPr lang="es-MX" b="1" dirty="0">
              <a:effectLst/>
              <a:ea typeface="Calibri" panose="020F0502020204030204" pitchFamily="34" charset="0"/>
              <a:cs typeface="Times New Roman" panose="02020603050405020304" pitchFamily="18" charset="0"/>
            </a:endParaRP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13EBC323-0A79-3E33-9217-0BD445104B8E}"/>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AD1CC792-9C49-069E-0C32-7C63AABA5AAD}"/>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9A53718-1C58-53FB-B1BA-CCA3BEB43EB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7074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EA647C4-CA50-27A7-F513-A03FF4EDEA9D}"/>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76BC0D7F-A5AB-9564-CC24-1C3A2F70440A}"/>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45CE43C2-CD27-4963-3AB2-966D70720ED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619735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34B548B-CA34-CFC3-9578-2D38F62A5273}"/>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3F2E40FC-6B22-3C23-0ABE-07F7CD525BEA}"/>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8B299082-EFC3-AF02-8073-7A33382B63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3834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2A95170-5CC4-D62E-9206-6E708277E8C6}"/>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D31473EE-6533-84AD-50A5-09254B9FD1F6}"/>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BF625AB-C558-3BD7-F0E4-5FFD87DB99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4648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A8428853-DA51-0A19-75D6-E671A07173EB}"/>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82F7AA1E-CF22-BD71-19C3-3625326C4F7D}"/>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55412730-1FAC-A903-8B37-B6DCE046F83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28455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63070709"/>
              </p:ext>
            </p:extLst>
          </p:nvPr>
        </p:nvGraphicFramePr>
        <p:xfrm>
          <a:off x="610973" y="2232816"/>
          <a:ext cx="10970056" cy="4236720"/>
        </p:xfrm>
        <a:graphic>
          <a:graphicData uri="http://schemas.openxmlformats.org/drawingml/2006/table">
            <a:tbl>
              <a:tblPr firstRow="1" bandRow="1">
                <a:tableStyleId>{5C22544A-7EE6-4342-B048-85BDC9FD1C3A}</a:tableStyleId>
              </a:tblPr>
              <a:tblGrid>
                <a:gridCol w="1349368">
                  <a:extLst>
                    <a:ext uri="{9D8B030D-6E8A-4147-A177-3AD203B41FA5}">
                      <a16:colId xmlns:a16="http://schemas.microsoft.com/office/drawing/2014/main" val="3815405295"/>
                    </a:ext>
                  </a:extLst>
                </a:gridCol>
                <a:gridCol w="6592143">
                  <a:extLst>
                    <a:ext uri="{9D8B030D-6E8A-4147-A177-3AD203B41FA5}">
                      <a16:colId xmlns:a16="http://schemas.microsoft.com/office/drawing/2014/main" val="1609311639"/>
                    </a:ext>
                  </a:extLst>
                </a:gridCol>
                <a:gridCol w="1567968">
                  <a:extLst>
                    <a:ext uri="{9D8B030D-6E8A-4147-A177-3AD203B41FA5}">
                      <a16:colId xmlns:a16="http://schemas.microsoft.com/office/drawing/2014/main" val="3091896015"/>
                    </a:ext>
                  </a:extLst>
                </a:gridCol>
                <a:gridCol w="1460577">
                  <a:extLst>
                    <a:ext uri="{9D8B030D-6E8A-4147-A177-3AD203B41FA5}">
                      <a16:colId xmlns:a16="http://schemas.microsoft.com/office/drawing/2014/main" val="3243898174"/>
                    </a:ext>
                  </a:extLst>
                </a:gridCol>
              </a:tblGrid>
              <a:tr h="35570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Victoria Araceli Sánchez Valdés</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r h="372922">
                <a:tc>
                  <a:txBody>
                    <a:bodyPr/>
                    <a:lstStyle/>
                    <a:p>
                      <a:pPr algn="ct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2180668" y="1609658"/>
            <a:ext cx="7830663" cy="369332"/>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Durante el año 2019, únicamente se aplicaron sanciones en el mes de septiembre</a:t>
            </a:r>
          </a:p>
        </p:txBody>
      </p:sp>
      <p:sp>
        <p:nvSpPr>
          <p:cNvPr id="8" name="CuadroTexto 7">
            <a:extLst>
              <a:ext uri="{FF2B5EF4-FFF2-40B4-BE49-F238E27FC236}">
                <a16:creationId xmlns:a16="http://schemas.microsoft.com/office/drawing/2014/main" id="{B1B39EAB-DCB3-4304-85D4-61105F68C5B0}"/>
              </a:ext>
            </a:extLst>
          </p:cNvPr>
          <p:cNvSpPr txBox="1"/>
          <p:nvPr/>
        </p:nvSpPr>
        <p:spPr>
          <a:xfrm>
            <a:off x="610972" y="6500313"/>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0" name="CuadroTexto 9">
            <a:extLst>
              <a:ext uri="{FF2B5EF4-FFF2-40B4-BE49-F238E27FC236}">
                <a16:creationId xmlns:a16="http://schemas.microsoft.com/office/drawing/2014/main" id="{80428637-42B1-4CAA-A213-72789D37FB1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2019</a:t>
            </a:r>
          </a:p>
        </p:txBody>
      </p:sp>
      <p:grpSp>
        <p:nvGrpSpPr>
          <p:cNvPr id="3" name="Grupo 2">
            <a:extLst>
              <a:ext uri="{FF2B5EF4-FFF2-40B4-BE49-F238E27FC236}">
                <a16:creationId xmlns:a16="http://schemas.microsoft.com/office/drawing/2014/main" id="{3842DAED-D393-404D-AA94-92F43F0B24C7}"/>
              </a:ext>
            </a:extLst>
          </p:cNvPr>
          <p:cNvGrpSpPr/>
          <p:nvPr/>
        </p:nvGrpSpPr>
        <p:grpSpPr>
          <a:xfrm>
            <a:off x="8798781" y="117917"/>
            <a:ext cx="3417282" cy="1997055"/>
            <a:chOff x="7820286" y="994753"/>
            <a:chExt cx="4753206" cy="712636"/>
          </a:xfrm>
        </p:grpSpPr>
        <p:sp>
          <p:nvSpPr>
            <p:cNvPr id="11" name="Rectángulo 10">
              <a:extLst>
                <a:ext uri="{FF2B5EF4-FFF2-40B4-BE49-F238E27FC236}">
                  <a16:creationId xmlns:a16="http://schemas.microsoft.com/office/drawing/2014/main" id="{FD141005-1EBA-2886-5DC7-1853B860FDF9}"/>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2" name="Rectángulo 11">
              <a:extLst>
                <a:ext uri="{FF2B5EF4-FFF2-40B4-BE49-F238E27FC236}">
                  <a16:creationId xmlns:a16="http://schemas.microsoft.com/office/drawing/2014/main" id="{9E35F7AE-0AEE-E554-C133-F64D88A981E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2588656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FE743FA-A2D3-0EEC-D5AA-EDA64EE68DC5}"/>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4BE5FF9A-ECFD-ED96-5D5F-AEF9344377F6}"/>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AAE5802-2851-8066-B773-5F930F10870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95907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Febrero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5C1DC3A-EF25-07FA-DEE7-A8CF53675040}"/>
              </a:ext>
            </a:extLst>
          </p:cNvPr>
          <p:cNvGrpSpPr/>
          <p:nvPr/>
        </p:nvGrpSpPr>
        <p:grpSpPr>
          <a:xfrm>
            <a:off x="8739841" y="255441"/>
            <a:ext cx="3417282" cy="2008687"/>
            <a:chOff x="7820286" y="994753"/>
            <a:chExt cx="5582919" cy="909337"/>
          </a:xfrm>
        </p:grpSpPr>
        <p:sp>
          <p:nvSpPr>
            <p:cNvPr id="9" name="Rectángulo 8">
              <a:extLst>
                <a:ext uri="{FF2B5EF4-FFF2-40B4-BE49-F238E27FC236}">
                  <a16:creationId xmlns:a16="http://schemas.microsoft.com/office/drawing/2014/main" id="{41F5742E-DD9A-578F-6B7F-1BB1DE0B0830}"/>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7B758C-BCA0-1B37-B42B-9FF6585E9BB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36261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93872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15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2167317315"/>
              </p:ext>
            </p:extLst>
          </p:nvPr>
        </p:nvGraphicFramePr>
        <p:xfrm>
          <a:off x="521728" y="1362843"/>
          <a:ext cx="11170210" cy="5420824"/>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dirty="0" err="1">
                          <a:effectLst/>
                          <a:latin typeface="+mn-lt"/>
                          <a:ea typeface="Calibri" panose="020F0502020204030204" pitchFamily="34" charset="0"/>
                          <a:cs typeface="Times New Roman" panose="02020603050405020304" pitchFamily="18" charset="0"/>
                        </a:rPr>
                        <a:t>Fasur</a:t>
                      </a:r>
                      <a:r>
                        <a:rPr lang="es-MX" sz="14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veintiocho (28) observaciones, elaborada por el Área </a:t>
                      </a:r>
                      <a:r>
                        <a:rPr lang="es-MX" sz="1400" kern="1200" noProof="0" dirty="0">
                          <a:solidFill>
                            <a:schemeClr val="dk1"/>
                          </a:solidFill>
                          <a:effectLst/>
                          <a:latin typeface="+mn-lt"/>
                          <a:ea typeface="+mn-ea"/>
                          <a:cs typeface="+mn-cs"/>
                        </a:rPr>
                        <a:t>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effectLst/>
                          <a:latin typeface="+mn-lt"/>
                          <a:ea typeface="Calibri" panose="020F0502020204030204" pitchFamily="34" charset="0"/>
                          <a:cs typeface="Times New Roman" panose="02020603050405020304" pitchFamily="18" charset="0"/>
                        </a:rPr>
                        <a:t>Artículos </a:t>
                      </a:r>
                      <a:r>
                        <a:rPr lang="es-MX" sz="1400" dirty="0">
                          <a:solidFill>
                            <a:srgbClr val="000000"/>
                          </a:solidFill>
                          <a:effectLst/>
                          <a:latin typeface="+mn-lt"/>
                          <a:ea typeface="Calibri" panose="020F0502020204030204" pitchFamily="34" charset="0"/>
                          <a:cs typeface="Times New Roman" panose="02020603050405020304" pitchFamily="18" charset="0"/>
                        </a:rPr>
                        <a:t>7 fracciones I, III, VI</a:t>
                      </a:r>
                      <a:r>
                        <a:rPr lang="es-MX" sz="1400" dirty="0">
                          <a:effectLst/>
                          <a:latin typeface="+mn-lt"/>
                          <a:ea typeface="Calibri" panose="020F0502020204030204" pitchFamily="34" charset="0"/>
                          <a:cs typeface="Arial" panose="020B0604020202020204" pitchFamily="34" charset="0"/>
                        </a:rPr>
                        <a:t> de la</a:t>
                      </a:r>
                      <a:r>
                        <a:rPr lang="es-MX" sz="1400" b="1" dirty="0">
                          <a:effectLst/>
                          <a:latin typeface="+mn-lt"/>
                          <a:ea typeface="Calibri" panose="020F0502020204030204" pitchFamily="34" charset="0"/>
                          <a:cs typeface="Arial" panose="020B0604020202020204" pitchFamily="34" charset="0"/>
                        </a:rPr>
                        <a:t> </a:t>
                      </a:r>
                      <a:r>
                        <a:rPr lang="es-MX" sz="1400" dirty="0">
                          <a:effectLst/>
                          <a:latin typeface="+mn-lt"/>
                          <a:ea typeface="Calibri" panose="020F0502020204030204" pitchFamily="34" charset="0"/>
                          <a:cs typeface="Arial" panose="020B0604020202020204" pitchFamily="34" charset="0"/>
                        </a:rPr>
                        <a:t>Ley General de Responsabilidades Administrativas, artículo 66-A fracciones I y VI de la </a:t>
                      </a:r>
                      <a:r>
                        <a:rPr lang="es-MX" sz="1400" dirty="0">
                          <a:effectLst/>
                          <a:latin typeface="+mn-lt"/>
                          <a:ea typeface="Calibri" panose="020F0502020204030204" pitchFamily="34" charset="0"/>
                          <a:cs typeface="Times New Roman" panose="02020603050405020304" pitchFamily="18" charset="0"/>
                        </a:rPr>
                        <a:t>Ley de Adquisiciones, Arrendamientos y Contratación de Servicios para el Estado de Coahuila,</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p>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EB9DF8F0-107F-F54A-E791-ADCEA85EF755}"/>
              </a:ext>
            </a:extLst>
          </p:cNvPr>
          <p:cNvGrpSpPr/>
          <p:nvPr/>
        </p:nvGrpSpPr>
        <p:grpSpPr>
          <a:xfrm>
            <a:off x="8728231" y="57226"/>
            <a:ext cx="3417282" cy="2008687"/>
            <a:chOff x="7820286" y="994753"/>
            <a:chExt cx="5582919" cy="909337"/>
          </a:xfrm>
        </p:grpSpPr>
        <p:sp>
          <p:nvSpPr>
            <p:cNvPr id="3" name="Rectángulo 2">
              <a:extLst>
                <a:ext uri="{FF2B5EF4-FFF2-40B4-BE49-F238E27FC236}">
                  <a16:creationId xmlns:a16="http://schemas.microsoft.com/office/drawing/2014/main" id="{65B28C2A-877F-1D4D-0F1E-F6B85C140D3C}"/>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CFA46D24-5192-FE4B-713F-9C129CC44AA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02776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93872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15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522419616"/>
              </p:ext>
            </p:extLst>
          </p:nvPr>
        </p:nvGraphicFramePr>
        <p:xfrm>
          <a:off x="521728" y="1362843"/>
          <a:ext cx="11170210" cy="4963311"/>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b="0" dirty="0">
                          <a:solidFill>
                            <a:schemeClr val="tx1"/>
                          </a:solidFill>
                          <a:effectLst/>
                          <a:latin typeface="+mn-lt"/>
                          <a:ea typeface="Calibri" panose="020F0502020204030204" pitchFamily="34" charset="0"/>
                          <a:cs typeface="Times New Roman" panose="02020603050405020304" pitchFamily="18" charset="0"/>
                        </a:rPr>
                        <a:t>Jesús Javier Covarrubias Delgado</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a:t>
                      </a:r>
                      <a:r>
                        <a:rPr lang="es-MX" sz="1400" kern="1200" noProof="0" dirty="0">
                          <a:solidFill>
                            <a:schemeClr val="dk1"/>
                          </a:solidFill>
                          <a:effectLst/>
                          <a:latin typeface="+mn-lt"/>
                          <a:ea typeface="+mn-ea"/>
                          <a:cs typeface="+mn-cs"/>
                        </a:rPr>
                        <a:t>veintiocho (28) observaciones, elaborada por el Área 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solidFill>
                          <a:srgbClr val="000000"/>
                        </a:solidFill>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C262269A-4F3E-3427-FE32-D844EA382E5A}"/>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ED616F57-1AAB-63B9-4A05-14C39B2334EE}"/>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DF37DCBF-6865-A497-C351-581630BC825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701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Abril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A29586A-E91A-AD83-E67C-E509FD064EA9}"/>
              </a:ext>
            </a:extLst>
          </p:cNvPr>
          <p:cNvGrpSpPr/>
          <p:nvPr/>
        </p:nvGrpSpPr>
        <p:grpSpPr>
          <a:xfrm>
            <a:off x="8728231" y="67885"/>
            <a:ext cx="3417282" cy="2008687"/>
            <a:chOff x="7820286" y="994753"/>
            <a:chExt cx="5582919" cy="909337"/>
          </a:xfrm>
        </p:grpSpPr>
        <p:sp>
          <p:nvSpPr>
            <p:cNvPr id="9" name="Rectángulo 8">
              <a:extLst>
                <a:ext uri="{FF2B5EF4-FFF2-40B4-BE49-F238E27FC236}">
                  <a16:creationId xmlns:a16="http://schemas.microsoft.com/office/drawing/2014/main" id="{7A7D978B-9743-07CE-7F43-F0B98223A840}"/>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8BA22BA-1179-2408-F7B4-AADC36FFB1D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43849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Mayo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D57106B-E4DE-CD07-8406-D6E192B4745F}"/>
              </a:ext>
            </a:extLst>
          </p:cNvPr>
          <p:cNvGrpSpPr/>
          <p:nvPr/>
        </p:nvGrpSpPr>
        <p:grpSpPr>
          <a:xfrm>
            <a:off x="8728231" y="67885"/>
            <a:ext cx="3417282" cy="2008687"/>
            <a:chOff x="7820286" y="994753"/>
            <a:chExt cx="5582919" cy="909337"/>
          </a:xfrm>
        </p:grpSpPr>
        <p:sp>
          <p:nvSpPr>
            <p:cNvPr id="9" name="Rectángulo 8">
              <a:extLst>
                <a:ext uri="{FF2B5EF4-FFF2-40B4-BE49-F238E27FC236}">
                  <a16:creationId xmlns:a16="http://schemas.microsoft.com/office/drawing/2014/main" id="{66301C02-4C80-0A25-96BF-18A5D6398A4D}"/>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032B58F-83F8-E49B-B1AC-353721C05A5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058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Junio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D7917B2-4149-AAE2-BB04-7623C8835E77}"/>
              </a:ext>
            </a:extLst>
          </p:cNvPr>
          <p:cNvGrpSpPr/>
          <p:nvPr/>
        </p:nvGrpSpPr>
        <p:grpSpPr>
          <a:xfrm>
            <a:off x="8728231" y="67885"/>
            <a:ext cx="3417282" cy="2008687"/>
            <a:chOff x="7820286" y="994753"/>
            <a:chExt cx="5582919" cy="909337"/>
          </a:xfrm>
        </p:grpSpPr>
        <p:sp>
          <p:nvSpPr>
            <p:cNvPr id="9" name="Rectángulo 8">
              <a:extLst>
                <a:ext uri="{FF2B5EF4-FFF2-40B4-BE49-F238E27FC236}">
                  <a16:creationId xmlns:a16="http://schemas.microsoft.com/office/drawing/2014/main" id="{D00A64A0-0C04-8BF8-EAFD-A27E7FE25791}"/>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04F0BF7-68E5-85F2-AC15-DB6AC59063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508480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1859814788"/>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5749172A-DF9A-BFA1-AAF6-5FB3BA00A605}"/>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58BD43C1-13E6-40E6-60D9-C5C31696273B}"/>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9A3F97E9-492D-F86C-BDCA-69491C12BFF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15402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29592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3616565851"/>
              </p:ext>
            </p:extLst>
          </p:nvPr>
        </p:nvGraphicFramePr>
        <p:xfrm>
          <a:off x="312357" y="117032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BB04C7AA-4827-F122-0E64-D7CACB370239}"/>
              </a:ext>
            </a:extLst>
          </p:cNvPr>
          <p:cNvGrpSpPr/>
          <p:nvPr/>
        </p:nvGrpSpPr>
        <p:grpSpPr>
          <a:xfrm>
            <a:off x="8728231" y="0"/>
            <a:ext cx="3417282" cy="2008687"/>
            <a:chOff x="7820286" y="994753"/>
            <a:chExt cx="5582919" cy="909337"/>
          </a:xfrm>
        </p:grpSpPr>
        <p:sp>
          <p:nvSpPr>
            <p:cNvPr id="3" name="Rectángulo 2">
              <a:extLst>
                <a:ext uri="{FF2B5EF4-FFF2-40B4-BE49-F238E27FC236}">
                  <a16:creationId xmlns:a16="http://schemas.microsoft.com/office/drawing/2014/main" id="{DFDC0893-8E60-C8DF-0354-192A9DC470D4}"/>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5BA7EC4-541A-D8D4-29A9-7ED1B58DEDF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389055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37819750"/>
              </p:ext>
            </p:extLst>
          </p:nvPr>
        </p:nvGraphicFramePr>
        <p:xfrm>
          <a:off x="408062" y="1542123"/>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3F13E568-8F28-5A62-9DED-9C931396A106}"/>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3631B55A-51B5-0B78-6EDC-D339F2ECD270}"/>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89AD9EC-C341-86B0-FC84-E986F7A469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8385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675832555"/>
              </p:ext>
            </p:extLst>
          </p:nvPr>
        </p:nvGraphicFramePr>
        <p:xfrm>
          <a:off x="510895" y="1473827"/>
          <a:ext cx="11170210" cy="4966844"/>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508655">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Cesar Pérez Villarreal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687376686"/>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Héctor Javier Corpus Zamora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dirty="0">
                          <a:effectLst/>
                          <a:latin typeface="+mn-lt"/>
                          <a:ea typeface="Calibri" panose="020F0502020204030204" pitchFamily="34" charset="0"/>
                          <a:cs typeface="Times New Roman" panose="02020603050405020304" pitchFamily="18" charset="0"/>
                        </a:rPr>
                        <a:t>Amonestación pública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3" name="Grupo 2">
            <a:extLst>
              <a:ext uri="{FF2B5EF4-FFF2-40B4-BE49-F238E27FC236}">
                <a16:creationId xmlns:a16="http://schemas.microsoft.com/office/drawing/2014/main" id="{876805BB-DC72-8236-94F0-21CF932804BD}"/>
              </a:ext>
            </a:extLst>
          </p:cNvPr>
          <p:cNvGrpSpPr/>
          <p:nvPr/>
        </p:nvGrpSpPr>
        <p:grpSpPr>
          <a:xfrm>
            <a:off x="8798781" y="117917"/>
            <a:ext cx="3417282" cy="1997055"/>
            <a:chOff x="7820286" y="994753"/>
            <a:chExt cx="4753206" cy="712636"/>
          </a:xfrm>
        </p:grpSpPr>
        <p:sp>
          <p:nvSpPr>
            <p:cNvPr id="8" name="Rectángulo 7">
              <a:extLst>
                <a:ext uri="{FF2B5EF4-FFF2-40B4-BE49-F238E27FC236}">
                  <a16:creationId xmlns:a16="http://schemas.microsoft.com/office/drawing/2014/main" id="{4F48A851-8447-9AF2-277D-5938AA2242C7}"/>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569AC52E-3DB2-7ED1-8BCB-3E8DAC915B04}"/>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569543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43487956"/>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637D1358-6160-1AFE-0E4B-BC3A222AD9D0}"/>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A33A1D88-F43C-BB4E-6469-CC74DE114D06}"/>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D88E99E-630F-7BA8-4E35-027C3EACFFE0}"/>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6413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47880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41403727"/>
              </p:ext>
            </p:extLst>
          </p:nvPr>
        </p:nvGraphicFramePr>
        <p:xfrm>
          <a:off x="312357" y="138368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A0A64DC3-9F02-2E27-0ECA-A41CD10707FF}"/>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9F6E5C0B-3968-0192-2011-5367067317D7}"/>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9F336BB-5E94-1CA1-B118-C6726E6622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58754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82347931"/>
              </p:ext>
            </p:extLst>
          </p:nvPr>
        </p:nvGraphicFramePr>
        <p:xfrm>
          <a:off x="408062" y="1378826"/>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7F3D010A-DB89-4EC8-8A4F-2F4E94F108EA}"/>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69D949D3-CA19-5E1C-B247-88D86858B345}"/>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F5952B8-82BA-891F-54A8-53E2BD59933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6834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a:t>
                      </a:r>
                      <a:r>
                        <a:rPr lang="es-MX" sz="1150" b="0" kern="1200" noProof="0" dirty="0">
                          <a:solidFill>
                            <a:schemeClr val="dk1"/>
                          </a:solidFill>
                          <a:effectLst/>
                          <a:latin typeface="+mn-lt"/>
                          <a:ea typeface="+mn-ea"/>
                          <a:cs typeface="+mn-cs"/>
                        </a:rPr>
                        <a:t>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D4ABEB86-BDF3-BC62-CFDA-3EF06DB30A96}"/>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82176FA8-8C2B-AF2E-8A1A-E1B1249E134B}"/>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E66D0C7-B84E-8E50-035B-992FE2F0D8C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7257460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215B8A6D-99AD-186F-C392-88CDE42379DE}"/>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D51690BB-16CC-1CAA-AE16-7AFB2842D46F}"/>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600BD4F1-D040-B818-498A-F36DE41D172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29855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542123"/>
          <a:ext cx="11119909" cy="20421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p>
                      <a:pPr algn="just"/>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53CE039D-1372-F984-C12A-1E8957AE5168}"/>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7C7416D4-091B-0C4A-7683-909233E56F0F}"/>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A9365380-D502-7FD0-898E-2642BEDC79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6909263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247911">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E92AE71A-0A42-6B7A-4B9B-65B72854CDA3}"/>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00A8DD74-D245-0064-F60C-5CE386BCF785}"/>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785C081-6A74-037A-5DDD-2725CC22FB3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377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j-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j-lt"/>
                          <a:ea typeface="+mn-ea"/>
                          <a:cs typeface="+mn-cs"/>
                        </a:rPr>
                        <a:t>7 en su fracción I de la</a:t>
                      </a:r>
                      <a:r>
                        <a:rPr lang="es-MX" sz="1000" b="1" kern="1200" dirty="0">
                          <a:solidFill>
                            <a:schemeClr val="dk1"/>
                          </a:solidFill>
                          <a:effectLst/>
                          <a:latin typeface="+mj-lt"/>
                          <a:ea typeface="+mn-ea"/>
                          <a:cs typeface="+mn-cs"/>
                        </a:rPr>
                        <a:t> </a:t>
                      </a:r>
                      <a:r>
                        <a:rPr lang="es-MX" sz="1000" kern="1200" dirty="0">
                          <a:solidFill>
                            <a:schemeClr val="dk1"/>
                          </a:solidFill>
                          <a:effectLst/>
                          <a:latin typeface="+mj-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j-lt"/>
                      </a:endParaRPr>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C37570A6-A41B-D73B-DF7E-0231004077B3}"/>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8C3AC78C-0203-9FD7-9CB8-A4549F55BEED}"/>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185FD4-32C3-E700-3E8C-BD7DBD43353F}"/>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792120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54508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err="1"/>
                        <a:t>Fasur</a:t>
                      </a:r>
                      <a:r>
                        <a:rPr lang="es-ES" sz="1150" dirty="0"/>
                        <a:t> Hiram Rodríguez Luna</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p>
                      <a:pPr algn="just"/>
                      <a:endParaRPr lang="es-ES" sz="1150" dirty="0"/>
                    </a:p>
                  </a:txBody>
                  <a:tcPr anchor="ctr">
                    <a:solidFill>
                      <a:schemeClr val="bg2"/>
                    </a:solidFill>
                  </a:tcPr>
                </a:tc>
                <a:tc>
                  <a:txBody>
                    <a:bodyPr/>
                    <a:lstStyle/>
                    <a:p>
                      <a:pPr algn="ctr">
                        <a:spcBef>
                          <a:spcPts val="0"/>
                        </a:spcBef>
                      </a:pPr>
                      <a:r>
                        <a:rPr lang="es-MX" sz="1100" dirty="0">
                          <a:solidFill>
                            <a:srgbClr val="000000"/>
                          </a:solidFill>
                          <a:effectLst/>
                          <a:latin typeface="+mn-lt"/>
                          <a:ea typeface="Calibri" panose="020F0502020204030204" pitchFamily="34" charset="0"/>
                          <a:cs typeface="Times New Roman" panose="02020603050405020304" pitchFamily="18" charset="0"/>
                        </a:rPr>
                        <a:t>Artículo </a:t>
                      </a:r>
                      <a:r>
                        <a:rPr lang="es-MX" sz="1100" kern="1200" dirty="0">
                          <a:solidFill>
                            <a:schemeClr val="dk1"/>
                          </a:solidFill>
                          <a:effectLst/>
                          <a:latin typeface="+mn-lt"/>
                          <a:ea typeface="+mn-ea"/>
                          <a:cs typeface="+mn-cs"/>
                        </a:rPr>
                        <a:t>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100" dirty="0">
                        <a:latin typeface="+mn-lt"/>
                      </a:endParaRPr>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3F0EA69C-69AA-9BD9-3119-20CCD8A74E7E}"/>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07647510-A345-D725-1412-FB8B6E1FECE5}"/>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E0AAF1E-BA45-D9AA-7C72-F686526953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66743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631BCA07-228C-72BC-1604-D5594BCDDFA4}"/>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4C343E55-5565-2254-DF7D-53165424A5FD}"/>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871B24C-CFE8-AFED-D341-3F3D5F9B19C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83297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57949344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err="1">
                          <a:effectLst/>
                          <a:latin typeface="+mn-lt"/>
                          <a:ea typeface="Calibri" panose="020F0502020204030204" pitchFamily="34" charset="0"/>
                          <a:cs typeface="Times New Roman" panose="02020603050405020304" pitchFamily="18" charset="0"/>
                        </a:rPr>
                        <a:t>Yessika</a:t>
                      </a:r>
                      <a:r>
                        <a:rPr lang="en-US" sz="1400" dirty="0">
                          <a:effectLst/>
                          <a:latin typeface="+mn-lt"/>
                          <a:ea typeface="Calibri" panose="020F0502020204030204" pitchFamily="34" charset="0"/>
                          <a:cs typeface="Times New Roman" panose="02020603050405020304" pitchFamily="18" charset="0"/>
                        </a:rPr>
                        <a:t> Esmeralda Rivera Martínez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Leticia María </a:t>
                      </a:r>
                      <a:r>
                        <a:rPr lang="en-US" sz="1400" dirty="0" err="1">
                          <a:effectLst/>
                          <a:latin typeface="+mn-lt"/>
                          <a:ea typeface="Calibri" panose="020F0502020204030204" pitchFamily="34" charset="0"/>
                          <a:cs typeface="Times New Roman" panose="02020603050405020304" pitchFamily="18" charset="0"/>
                        </a:rPr>
                        <a:t>Tanguma</a:t>
                      </a:r>
                      <a:r>
                        <a:rPr lang="en-US" sz="1400" dirty="0">
                          <a:effectLst/>
                          <a:latin typeface="+mn-lt"/>
                          <a:ea typeface="Calibri" panose="020F0502020204030204" pitchFamily="34" charset="0"/>
                          <a:cs typeface="Times New Roman" panose="02020603050405020304" pitchFamily="18" charset="0"/>
                        </a:rPr>
                        <a:t> Flores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F775D35-870E-7A52-1354-51ABA8760280}"/>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0306E50C-6EA1-80CD-1425-BA4E2E0CC251}"/>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208F6E30-3439-B43B-033B-2F9B0DCA0101}"/>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4193556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r>
                        <a:rPr lang="es-MX" sz="1150" kern="1200" noProof="0" dirty="0">
                          <a:solidFill>
                            <a:schemeClr val="dk1"/>
                          </a:solidFill>
                          <a:effectLst/>
                          <a:latin typeface="+mn-lt"/>
                          <a:ea typeface="+mn-ea"/>
                          <a:cs typeface="+mn-cs"/>
                        </a:rPr>
                        <a:t>.</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9B70ED3B-AC1B-5F7D-505D-FF125887C2D5}"/>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FEDD15B0-B5CD-8B1D-C874-1785A5270157}"/>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4B89CCA8-75EF-A5CA-2650-A6B4F515F5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374861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BD1E4161-DD96-3ADF-9A8C-710DCEDD0913}"/>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A617DF36-AC79-833A-A5C1-97090F16F41E}"/>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BCC21A71-F4BC-FB84-8215-0A73818E2C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79817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pSp>
        <p:nvGrpSpPr>
          <p:cNvPr id="2" name="Grupo 1">
            <a:extLst>
              <a:ext uri="{FF2B5EF4-FFF2-40B4-BE49-F238E27FC236}">
                <a16:creationId xmlns:a16="http://schemas.microsoft.com/office/drawing/2014/main" id="{C14189AB-566D-CBCB-1451-8D95E82149F1}"/>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5D1A5880-BCF5-C186-8FC0-3BC5DC5243C0}"/>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FFD6626-49F3-B684-A26C-439F1669FA6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22663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aphicFrame>
        <p:nvGraphicFramePr>
          <p:cNvPr id="2" name="Marcador de contenido 3">
            <a:extLst>
              <a:ext uri="{FF2B5EF4-FFF2-40B4-BE49-F238E27FC236}">
                <a16:creationId xmlns:a16="http://schemas.microsoft.com/office/drawing/2014/main" id="{03C38CCF-6D2B-F144-52F4-B78CE1E321B7}"/>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grpSp>
        <p:nvGrpSpPr>
          <p:cNvPr id="3" name="Grupo 2">
            <a:extLst>
              <a:ext uri="{FF2B5EF4-FFF2-40B4-BE49-F238E27FC236}">
                <a16:creationId xmlns:a16="http://schemas.microsoft.com/office/drawing/2014/main" id="{E8424F77-5E9E-3AC0-9E68-9B73FE7C0E3A}"/>
              </a:ext>
            </a:extLst>
          </p:cNvPr>
          <p:cNvGrpSpPr/>
          <p:nvPr/>
        </p:nvGrpSpPr>
        <p:grpSpPr>
          <a:xfrm>
            <a:off x="8728231" y="67885"/>
            <a:ext cx="3417282" cy="2008687"/>
            <a:chOff x="7820286" y="994753"/>
            <a:chExt cx="5582919" cy="909337"/>
          </a:xfrm>
        </p:grpSpPr>
        <p:sp>
          <p:nvSpPr>
            <p:cNvPr id="8" name="Rectángulo 7">
              <a:extLst>
                <a:ext uri="{FF2B5EF4-FFF2-40B4-BE49-F238E27FC236}">
                  <a16:creationId xmlns:a16="http://schemas.microsoft.com/office/drawing/2014/main" id="{7844A4EE-0E97-91E2-1845-EEF96018C786}"/>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17DB51EE-FA96-E701-6699-F65945B0E3E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056572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2000" b="0" i="0" u="none" strike="noStrike" kern="1200" cap="none" spc="0" normalizeH="0" baseline="0" noProof="0" dirty="0">
              <a:ln>
                <a:noFill/>
              </a:ln>
              <a:solidFill>
                <a:srgbClr val="A963A9"/>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126492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200" dirty="0">
                          <a:latin typeface="+mn-lt"/>
                        </a:rPr>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dirty="0">
                          <a:solidFill>
                            <a:schemeClr val="dk1"/>
                          </a:solidFill>
                          <a:effectLst/>
                          <a:latin typeface="+mn-lt"/>
                          <a:ea typeface="+mn-ea"/>
                          <a:cs typeface="+mn-cs"/>
                        </a:rPr>
                        <a:t>Acción como es la de, dar la orden de la apertura de la bodega electoral, antes de la hora citada (8:00 am), sin encontrarse presente algún representante de algún partido político</a:t>
                      </a:r>
                      <a:endParaRPr lang="es-ES" sz="1200" dirty="0">
                        <a:latin typeface="+mn-lt"/>
                      </a:endParaRPr>
                    </a:p>
                  </a:txBody>
                  <a:tcPr anchor="ctr">
                    <a:solidFill>
                      <a:schemeClr val="bg2"/>
                    </a:solidFill>
                  </a:tcPr>
                </a:tc>
                <a:tc>
                  <a:txBody>
                    <a:bodyPr/>
                    <a:lstStyle/>
                    <a:p>
                      <a:pPr algn="ctr"/>
                      <a:r>
                        <a:rPr lang="es-MX" sz="1200" dirty="0">
                          <a:solidFill>
                            <a:srgbClr val="000000"/>
                          </a:solidFill>
                          <a:effectLst/>
                          <a:latin typeface="+mn-lt"/>
                          <a:ea typeface="Calibri" panose="020F0502020204030204" pitchFamily="34" charset="0"/>
                          <a:cs typeface="Times New Roman" panose="02020603050405020304" pitchFamily="18" charset="0"/>
                        </a:rPr>
                        <a:t>Artículo </a:t>
                      </a:r>
                      <a:r>
                        <a:rPr lang="es-MX" sz="1200" kern="1200" dirty="0">
                          <a:solidFill>
                            <a:schemeClr val="dk1"/>
                          </a:solidFill>
                          <a:effectLst/>
                          <a:latin typeface="+mn-lt"/>
                          <a:ea typeface="+mn-ea"/>
                          <a:cs typeface="+mn-cs"/>
                        </a:rPr>
                        <a:t>49 fracción I en relación al artículo 7 fracciones I,II,III, VI y VIII de la Ley General de Responsabilidades Administrativas y artículo 173 del Reglamento de Elecciones.</a:t>
                      </a:r>
                      <a:endParaRPr lang="es-ES" sz="1200" dirty="0">
                        <a:latin typeface="+mn-lt"/>
                      </a:endParaRPr>
                    </a:p>
                  </a:txBody>
                  <a:tcPr anchor="ctr">
                    <a:solidFill>
                      <a:schemeClr val="bg2"/>
                    </a:solidFill>
                  </a:tcPr>
                </a:tc>
                <a:tc>
                  <a:txBody>
                    <a:bodyPr/>
                    <a:lstStyle/>
                    <a:p>
                      <a:pPr algn="ctr"/>
                      <a:r>
                        <a:rPr lang="es-ES" sz="1200" dirty="0">
                          <a:latin typeface="+mn-lt"/>
                        </a:rPr>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004399" y="237758"/>
            <a:ext cx="3927234"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rPr>
              <a:t>Sanciones aplicadas en el mes de </a:t>
            </a:r>
            <a:r>
              <a:rPr kumimoji="0" lang="es-MX" sz="2400" b="1" i="0" u="none" strike="noStrike" kern="1200" cap="none" spc="0" normalizeH="0" baseline="0" noProof="0" dirty="0">
                <a:ln>
                  <a:noFill/>
                </a:ln>
                <a:solidFill>
                  <a:srgbClr val="7030A0"/>
                </a:solidFill>
                <a:effectLst/>
                <a:uLnTx/>
                <a:uFillTx/>
                <a:latin typeface="Calibri" panose="020F0502020204030204"/>
                <a:ea typeface="+mn-ea"/>
                <a:cs typeface="+mn-cs"/>
              </a:rPr>
              <a:t>Noviembre de 2024</a:t>
            </a:r>
            <a:endPar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upo 1">
            <a:extLst>
              <a:ext uri="{FF2B5EF4-FFF2-40B4-BE49-F238E27FC236}">
                <a16:creationId xmlns:a16="http://schemas.microsoft.com/office/drawing/2014/main" id="{17C22FF5-2C33-2A11-FF4F-7F40F2B92159}"/>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77CB7A85-5F4A-E0A4-A6C7-7496D1E51373}"/>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AD33ABF-B164-D8C7-D9B1-D91F861C32A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072071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Diciembre de 2024</a:t>
            </a:r>
            <a:endParaRPr lang="es-MX" sz="2400" dirty="0"/>
          </a:p>
        </p:txBody>
      </p:sp>
      <p:grpSp>
        <p:nvGrpSpPr>
          <p:cNvPr id="2" name="Grupo 1">
            <a:extLst>
              <a:ext uri="{FF2B5EF4-FFF2-40B4-BE49-F238E27FC236}">
                <a16:creationId xmlns:a16="http://schemas.microsoft.com/office/drawing/2014/main" id="{2B865EA4-0567-A1E4-38E8-8DCA18C58D08}"/>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3C31ECF5-FEBE-BA6C-B5E7-DF183468EA68}"/>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C023B1E-4999-E8FF-088C-7CB55B1ADBD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066052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084D522D-B0C5-5956-F7F6-B7C7EB7B7E0D}"/>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782EED80-C6F8-67AC-9155-331D165EA37C}"/>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9C91F0-5A94-5B98-D26C-9A7B060F067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68974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28600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47F9285B-BF0D-299D-B265-4BBE32F69AC6}"/>
              </a:ext>
            </a:extLst>
          </p:cNvPr>
          <p:cNvGrpSpPr/>
          <p:nvPr/>
        </p:nvGrpSpPr>
        <p:grpSpPr>
          <a:xfrm>
            <a:off x="8728231" y="67885"/>
            <a:ext cx="3417282" cy="2008687"/>
            <a:chOff x="7820286" y="994753"/>
            <a:chExt cx="5582919" cy="909337"/>
          </a:xfrm>
        </p:grpSpPr>
        <p:sp>
          <p:nvSpPr>
            <p:cNvPr id="3" name="Rectángulo 2">
              <a:extLst>
                <a:ext uri="{FF2B5EF4-FFF2-40B4-BE49-F238E27FC236}">
                  <a16:creationId xmlns:a16="http://schemas.microsoft.com/office/drawing/2014/main" id="{F9331DF3-7E4E-B7DD-29A7-A61413F5E7EC}"/>
                </a:ext>
              </a:extLst>
            </p:cNvPr>
            <p:cNvSpPr/>
            <p:nvPr/>
          </p:nvSpPr>
          <p:spPr>
            <a:xfrm>
              <a:off x="7820286" y="994753"/>
              <a:ext cx="5582919"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44BF40C-E4B7-844F-8A31-91F74C8DCE9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83058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b="1" dirty="0">
                <a:solidFill>
                  <a:srgbClr val="A963A9"/>
                </a:solidFill>
              </a:rPr>
              <a:t>Febrero de 2025</a:t>
            </a:r>
            <a:r>
              <a:rPr lang="es-MX" dirty="0">
                <a:solidFill>
                  <a:srgbClr val="A963A9"/>
                </a:solidFill>
              </a:rPr>
              <a:t>,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F15B4B8-1C7F-84DF-DC20-38D37F284ABC}"/>
              </a:ext>
            </a:extLst>
          </p:cNvPr>
          <p:cNvGrpSpPr/>
          <p:nvPr/>
        </p:nvGrpSpPr>
        <p:grpSpPr>
          <a:xfrm>
            <a:off x="9015114" y="278937"/>
            <a:ext cx="2708684" cy="1488206"/>
            <a:chOff x="7820286" y="962700"/>
            <a:chExt cx="3951804" cy="1015300"/>
          </a:xfrm>
        </p:grpSpPr>
        <p:sp>
          <p:nvSpPr>
            <p:cNvPr id="9" name="Rectángulo 8">
              <a:extLst>
                <a:ext uri="{FF2B5EF4-FFF2-40B4-BE49-F238E27FC236}">
                  <a16:creationId xmlns:a16="http://schemas.microsoft.com/office/drawing/2014/main" id="{D5438B82-03BE-33A3-E611-AAD79DE1D3CC}"/>
                </a:ext>
              </a:extLst>
            </p:cNvPr>
            <p:cNvSpPr/>
            <p:nvPr/>
          </p:nvSpPr>
          <p:spPr>
            <a:xfrm>
              <a:off x="7820286" y="962700"/>
              <a:ext cx="3749284" cy="692917"/>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p>
            <a:p>
              <a:r>
                <a:rPr lang="es-MX" sz="1200" b="1" dirty="0">
                  <a:solidFill>
                    <a:srgbClr val="6F0579"/>
                  </a:solidFill>
                </a:rPr>
                <a:t>01 al 31 de agosto de 2025 </a:t>
              </a:r>
            </a:p>
            <a:p>
              <a:endParaRPr lang="es-MX" sz="1200" b="1" dirty="0">
                <a:solidFill>
                  <a:srgbClr val="6F0579"/>
                </a:solidFill>
              </a:endParaRPr>
            </a:p>
          </p:txBody>
        </p:sp>
        <p:sp>
          <p:nvSpPr>
            <p:cNvPr id="10" name="Rectángulo 9">
              <a:extLst>
                <a:ext uri="{FF2B5EF4-FFF2-40B4-BE49-F238E27FC236}">
                  <a16:creationId xmlns:a16="http://schemas.microsoft.com/office/drawing/2014/main" id="{4659F73C-892F-050A-2E2E-360C22D91686}"/>
                </a:ext>
              </a:extLst>
            </p:cNvPr>
            <p:cNvSpPr/>
            <p:nvPr/>
          </p:nvSpPr>
          <p:spPr>
            <a:xfrm>
              <a:off x="7820286" y="1466773"/>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Lic. María Teresa Nares Cisneros </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755068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235485"/>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663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la </a:t>
                      </a:r>
                      <a:r>
                        <a:rPr lang="es-MX" sz="1200" b="1" kern="1200" dirty="0">
                          <a:solidFill>
                            <a:schemeClr val="dk1"/>
                          </a:solidFill>
                          <a:effectLst/>
                          <a:latin typeface="+mn-lt"/>
                          <a:ea typeface="+mn-ea"/>
                          <a:cs typeface="+mn-cs"/>
                        </a:rPr>
                        <a:t>Auditoría Financiera de la Cuenta Pública 2021, con números de Auditoría ASE-03855-2022 y ASE-05133-2022, practicadas a este Instituto Electoral de Coahuila</a:t>
                      </a:r>
                      <a:r>
                        <a:rPr lang="es-MX" sz="1200" kern="1200" dirty="0">
                          <a:solidFill>
                            <a:schemeClr val="dk1"/>
                          </a:solidFill>
                          <a:effectLst/>
                          <a:latin typeface="+mn-lt"/>
                          <a:ea typeface="+mn-ea"/>
                          <a:cs typeface="+mn-cs"/>
                        </a:rPr>
                        <a:t>, elaborada por la Auditoría Superior del Estado de Coahuila de Zaragoza</a:t>
                      </a:r>
                      <a:r>
                        <a:rPr lang="es-MX" sz="1200" kern="1200" noProof="0" dirty="0">
                          <a:solidFill>
                            <a:schemeClr val="dk1"/>
                          </a:solidFill>
                          <a:effectLst/>
                          <a:latin typeface="+mn-lt"/>
                          <a:ea typeface="+mn-ea"/>
                          <a:cs typeface="+mn-cs"/>
                        </a:rPr>
                        <a:t>.</a:t>
                      </a:r>
                      <a:endParaRPr lang="es-ES" sz="1200" dirty="0"/>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Artículos 2, 17, 23, 24, 28, 33, 34, 35, 42, 43 y 44 de la Ley General de Contabilidad Gubernamental, los artículos 8, 9, 10, 12, 13 y 93, fracción XIX de la Ley de Rendición de Cuentas y Fiscalización Superior del Estado de Coahuila de Zaragoza, artículo 1 de los Lineamientos para la Depuración de Saldos Contables, emitidos por el Consejo de Armonización Contable del Estado de Coahuila de Zaragoza, la fracción V. Valor Inicial y Posterior del Activo, Pasivo y Hacienda Pública/Patrimonio, el Numeral 6 “Depreciación, Deterioro y Amortización, del Ejercicio y Acumulada de Bienes” del Acuerdo por el que se Reforma las Reglas Específicas del Registro y Valoración del Patrimonio y en el Marco Conceptual de Contabilidad Gubernamental, apartado V, Cualidades de la Información Financiera a Producir, incisos 1 y 2.</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la </a:t>
                      </a:r>
                      <a:r>
                        <a:rPr lang="es-MX" sz="1200" b="1" kern="1200" dirty="0">
                          <a:solidFill>
                            <a:schemeClr val="dk1"/>
                          </a:solidFill>
                          <a:effectLst/>
                          <a:latin typeface="+mn-lt"/>
                          <a:ea typeface="+mn-ea"/>
                          <a:cs typeface="+mn-cs"/>
                        </a:rPr>
                        <a:t>Auditoría Financiera de la Cuenta Pública 2021, con números de Auditoría ASE-03855-2022 y ASE-05133-2022, practicadas a este Instituto Electoral de Coahuila</a:t>
                      </a:r>
                      <a:r>
                        <a:rPr lang="es-MX" sz="1200" kern="1200" dirty="0">
                          <a:solidFill>
                            <a:schemeClr val="dk1"/>
                          </a:solidFill>
                          <a:effectLst/>
                          <a:latin typeface="+mn-lt"/>
                          <a:ea typeface="+mn-ea"/>
                          <a:cs typeface="+mn-cs"/>
                        </a:rPr>
                        <a:t>, elaborada por la Auditoría Superior del Estado de Coahuila de Zaragoza</a:t>
                      </a:r>
                      <a:r>
                        <a:rPr lang="es-MX" sz="1200" kern="1200" noProof="0" dirty="0">
                          <a:solidFill>
                            <a:schemeClr val="dk1"/>
                          </a:solidFill>
                          <a:effectLst/>
                          <a:latin typeface="+mn-lt"/>
                          <a:ea typeface="+mn-ea"/>
                          <a:cs typeface="+mn-cs"/>
                        </a:rPr>
                        <a:t>.</a:t>
                      </a:r>
                      <a:endParaRPr lang="es-ES" sz="1200" dirty="0"/>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Artículos 2, 17, 23, 24, 28, 33, 34, 35, 42, 43 y 44 de la Ley General de Contabilidad Gubernamental, los artículos 8, 9, 10, 12, 13 y 93, fracción XIX de la Ley de Rendición de Cuentas y Fiscalización Superior del Estado de Coahuila de Zaragoza, artículo 1 de los Lineamientos para la Depuración de Saldos Contables, emitidos por el Consejo de Armonización Contable del Estado de Coahuila de Zaragoza, la fracción V. Valor Inicial y Posterior del Activo, Pasivo y Hacienda Pública/Patrimonio, el Numeral 6 “Depreciación, Deterioro y Amortización, del Ejercicio y Acumulada de Bienes” del Acuerdo por el que se Reforma las Reglas Específicas del Registro y Valoración del Patrimonio y en el Marco Conceptual de Contabilidad Gubernamental, apartado V, Cualidades de la Información Financiera a Producir, incisos 1 y 2.</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Marzo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00" b="1" dirty="0">
                  <a:solidFill>
                    <a:srgbClr val="6F0579"/>
                  </a:solidFill>
                </a:rPr>
                <a:t>31 de agosto de 2025</a:t>
              </a:r>
            </a:p>
            <a:p>
              <a:r>
                <a:rPr lang="es-MX" sz="1150" dirty="0">
                  <a:solidFill>
                    <a:schemeClr val="tx1">
                      <a:lumMod val="50000"/>
                      <a:lumOff val="50000"/>
                    </a:schemeClr>
                  </a:solidFill>
                </a:rPr>
                <a:t>Periodo que se informa: </a:t>
              </a:r>
            </a:p>
            <a:p>
              <a:r>
                <a:rPr lang="es-MX" sz="1150" b="1" dirty="0">
                  <a:solidFill>
                    <a:srgbClr val="6F0579"/>
                  </a:solidFill>
                </a:rPr>
                <a:t>01 al 31 de agosto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2430579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986564501"/>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Addy </a:t>
                      </a:r>
                      <a:r>
                        <a:rPr lang="en-US" sz="1400" dirty="0" err="1">
                          <a:effectLst/>
                          <a:latin typeface="+mn-lt"/>
                          <a:ea typeface="Calibri" panose="020F0502020204030204" pitchFamily="34" charset="0"/>
                          <a:cs typeface="Times New Roman" panose="02020603050405020304" pitchFamily="18" charset="0"/>
                        </a:rPr>
                        <a:t>Yourie</a:t>
                      </a:r>
                      <a:r>
                        <a:rPr lang="en-US" sz="1400" dirty="0">
                          <a:effectLst/>
                          <a:latin typeface="+mn-lt"/>
                          <a:ea typeface="Calibri" panose="020F0502020204030204" pitchFamily="34" charset="0"/>
                          <a:cs typeface="Times New Roman" panose="02020603050405020304" pitchFamily="18" charset="0"/>
                        </a:rPr>
                        <a:t> Hernandez Rangel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Melquiades</a:t>
                      </a:r>
                      <a:r>
                        <a:rPr lang="en-US" sz="1400" dirty="0">
                          <a:effectLst/>
                          <a:latin typeface="+mn-lt"/>
                          <a:ea typeface="Calibri" panose="020F0502020204030204" pitchFamily="34" charset="0"/>
                          <a:cs typeface="Times New Roman" panose="02020603050405020304" pitchFamily="18" charset="0"/>
                        </a:rPr>
                        <a:t> Alonso Madrid</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55379DD-DE80-5E4C-C679-21148276F056}"/>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43BBB9F5-EE4B-EB61-1695-507C5E354D18}"/>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6ABE583A-5EE0-FD64-CA2F-202C2C9EB48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1852760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42900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Auditorías de Avance de Gestión Financiera del 2° Trimestre 2021 con números ASE-08670-2021 y ASE-08990-2021, practicadas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Artículos 17, 22, párrafo segundo, 33, 44, 49, 51, 52, 56, 58, 60, 61, 63, 65, 66 y 67, último párrafo de la Ley General de Contabilidad Gubernamental, el apartado V. CUALIDADES DE LA INFORMACIÓN FINANCIERA A PRODUCIR, incisos 1) UTILIDAD y 2) CONFIABILIDAD del Marco Conceptual de Contabilidad Gubernamental emitido por el Consejo Nacional de Armonización Contable y publicado en fecha 20 de agosto del 2009 en el Diario Oficial de la Federación y los artículos 9, 10 y 13 de la Ley de Rendición de Cuentas y Fiscalización del Estado de Coahuila de Zaragoza.</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Auditorías de Avance de Gestión Financiera del 2° Trimestre 2021 con números ASE-08670-2021 y ASE-08990-2021, practicadas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Artículos 17, 22, párrafo segundo, 33, 44, 49, 51, 52, 56, 58, 60, 61, 63, 65, 66 y 67, último párrafo de la Ley General de Contabilidad Gubernamental, el apartado V. CUALIDADES DE LA INFORMACIÓN FINANCIERA A PRODUCIR, incisos 1) UTILIDAD y 2) CONFIABILIDAD del Marco Conceptual de Contabilidad Gubernamental emitido por el Consejo Nacional de Armonización Contable y publicado en fecha 20 de agosto del 2009 en el Diario Oficial de la Federación y los artículos 9, 10 y 13 de la Ley de Rendición de Cuentas y Fiscalización del Estado de Coahuila de Zaragoza.</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Marzo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00" b="1" dirty="0">
                  <a:solidFill>
                    <a:srgbClr val="6F0579"/>
                  </a:solidFill>
                </a:rPr>
                <a:t>31 de agosto de 2025</a:t>
              </a:r>
            </a:p>
            <a:p>
              <a:r>
                <a:rPr lang="es-MX" sz="1150" dirty="0">
                  <a:solidFill>
                    <a:schemeClr val="tx1">
                      <a:lumMod val="50000"/>
                      <a:lumOff val="50000"/>
                    </a:schemeClr>
                  </a:solidFill>
                </a:rPr>
                <a:t>Periodo que se informa: </a:t>
              </a:r>
            </a:p>
            <a:p>
              <a:r>
                <a:rPr lang="es-MX" sz="1150" b="1" dirty="0">
                  <a:solidFill>
                    <a:srgbClr val="6F0579"/>
                  </a:solidFill>
                </a:rPr>
                <a:t>01 al 31 de agosto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35889065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2000" b="0" i="0" u="none" strike="noStrike" kern="1200" cap="none" spc="0" normalizeH="0" baseline="0" noProof="0" dirty="0">
              <a:ln>
                <a:noFill/>
              </a:ln>
              <a:solidFill>
                <a:srgbClr val="A963A9"/>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87660" y="6433282"/>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387661" y="1372894"/>
          <a:ext cx="11193367" cy="50139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 de Inversión identificada con número ASE-04730-2022 de la Cuenta Pública 2021, practicada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latin typeface="+mn-lt"/>
                      </a:endParaRPr>
                    </a:p>
                  </a:txBody>
                  <a:tcPr anchor="ctr">
                    <a:solidFill>
                      <a:schemeClr val="bg2"/>
                    </a:solidFill>
                  </a:tcPr>
                </a:tc>
                <a:tc>
                  <a:txBody>
                    <a:bodyPr/>
                    <a:lstStyle/>
                    <a:p>
                      <a:pPr algn="just"/>
                      <a:r>
                        <a:rPr lang="es-MX" sz="1100" kern="1200" dirty="0">
                          <a:solidFill>
                            <a:schemeClr val="dk1"/>
                          </a:solidFill>
                          <a:effectLst/>
                          <a:latin typeface="+mn-lt"/>
                          <a:ea typeface="+mn-ea"/>
                          <a:cs typeface="+mn-cs"/>
                        </a:rPr>
                        <a:t>Artículo 46 de la Ley de Adquisiciones, Arrendamientos y Contratación de Servicios para el Estado de Coahuila de Zaragoza, artículo 8 de la Ley de Rendición de Cuentas y Fiscalización Superior del Estado de Coahuila de Zaragoza, artículos 42 y 43 de la Ley General de Contabilidad Gubernamental, artículo 54, párrafo primero de la Ley de Obras Públicas y Servicios Relacionados con las Mismas para el Estado de Coahuila de Zaragoza, artículos 1, 3 Fracción I y 17 de la Ley de Obras Públicas y Servicios Relacionadas con las Mismas para el Estado de Coahuila de Zaragoza, articulo 43 en sus fracciones II, III, IV, V, VI, VII, XII, XVI, XVII, XXI y XXII del Reglamento Interior del Instituto Electoral de Coahuila y artículo 7 y 49 de la Ley General de Responsabilidades Administrativas, así como lo dispuesto, el Código Electoral para el Estado de Coahuila de Zaragoza y la Ley General de Responsabilidades Administrativas.</a:t>
                      </a: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las </a:t>
                      </a:r>
                      <a:r>
                        <a:rPr lang="es-MX" sz="1200" b="1" kern="1200" dirty="0">
                          <a:solidFill>
                            <a:schemeClr val="dk1"/>
                          </a:solidFill>
                          <a:effectLst/>
                          <a:latin typeface="+mn-lt"/>
                          <a:ea typeface="+mn-ea"/>
                          <a:cs typeface="+mn-cs"/>
                        </a:rPr>
                        <a:t>Auditoría de Inversión identificada con número ASE-04730-2022 de la Cuenta Pública 2021, practicada a este Instituto Electoral de Coahuila, </a:t>
                      </a:r>
                      <a:r>
                        <a:rPr lang="es-MX" sz="1200" kern="1200" dirty="0">
                          <a:solidFill>
                            <a:schemeClr val="dk1"/>
                          </a:solidFill>
                          <a:effectLst/>
                          <a:latin typeface="+mn-lt"/>
                          <a:ea typeface="+mn-ea"/>
                          <a:cs typeface="+mn-cs"/>
                        </a:rPr>
                        <a:t>elaborada por la Auditoría Superior del Estado de Coahuila</a:t>
                      </a:r>
                      <a:r>
                        <a:rPr lang="es-MX" sz="1200" kern="1200" noProof="0" dirty="0">
                          <a:solidFill>
                            <a:schemeClr val="dk1"/>
                          </a:solidFill>
                          <a:effectLst/>
                          <a:latin typeface="+mn-lt"/>
                          <a:ea typeface="+mn-ea"/>
                          <a:cs typeface="+mn-cs"/>
                        </a:rPr>
                        <a:t>.</a:t>
                      </a:r>
                      <a:endParaRPr lang="es-ES" sz="1200" dirty="0">
                        <a:latin typeface="+mn-lt"/>
                      </a:endParaRPr>
                    </a:p>
                  </a:txBody>
                  <a:tcPr anchor="ctr">
                    <a:solidFill>
                      <a:schemeClr val="bg2">
                        <a:lumMod val="90000"/>
                      </a:schemeClr>
                    </a:solidFill>
                  </a:tcPr>
                </a:tc>
                <a:tc>
                  <a:txBody>
                    <a:bodyPr/>
                    <a:lstStyle/>
                    <a:p>
                      <a:pPr algn="just"/>
                      <a:r>
                        <a:rPr lang="es-MX" sz="1200" kern="1200" dirty="0">
                          <a:solidFill>
                            <a:schemeClr val="dk1"/>
                          </a:solidFill>
                          <a:effectLst/>
                          <a:latin typeface="+mn-lt"/>
                          <a:ea typeface="+mn-ea"/>
                          <a:cs typeface="+mn-cs"/>
                        </a:rPr>
                        <a:t>Artículo 46 de la Ley de Adquisiciones, Arrendamientos y Contratación de Servicios para el Estado de Coahuila de Zaragoza, artículo 8 de la Ley de Rendición de Cuentas y Fiscalización Superior del Estado de Coahuila de Zaragoza, artículos 42 y 43 de la Ley General de Contabilidad Gubernamental, artículo 54, párrafo primero de la Ley de Obras Públicas y Servicios Relacionados con las Mismas para el Estado de Coahuila de Zaragoza, artículos 1, 3 Fracción I y 17 de la Ley de Obras Públicas y Servicios Relacionadas con las Mismas para el Estado de Coahuila de Zaragoza, articulo 43 en sus fracciones II, III, IV, V, VI, VII, XII, XVI, XVII, XXI y XXII del Reglamento Interior del Instituto Electoral de Coahuila y artículo 7 y 49 de la Ley General de Responsabilidades Administrativas, así como lo dispuesto, el Código Electoral para el Estado de Coahuila de Zaragoza y la Ley General de Responsabilidades Administrativas.</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rPr>
              <a:t>Sanciones aplicadas en el mes de </a:t>
            </a:r>
            <a:r>
              <a:rPr kumimoji="0" lang="es-MX" sz="2400" b="1" i="0" u="none" strike="noStrike" kern="1200" cap="none" spc="0" normalizeH="0" baseline="0" noProof="0" dirty="0">
                <a:ln>
                  <a:noFill/>
                </a:ln>
                <a:solidFill>
                  <a:srgbClr val="7030A0"/>
                </a:solidFill>
                <a:effectLst/>
                <a:uLnTx/>
                <a:uFillTx/>
                <a:latin typeface="Calibri" panose="020F0502020204030204"/>
                <a:ea typeface="+mn-ea"/>
                <a:cs typeface="+mn-cs"/>
              </a:rPr>
              <a:t>Abril de 2025</a:t>
            </a:r>
            <a:endPar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Fecha de actualización y/o validación: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1" i="0" u="none" strike="noStrike" kern="1200" cap="none" spc="0" normalizeH="0" baseline="0" noProof="0" dirty="0">
                  <a:ln>
                    <a:noFill/>
                  </a:ln>
                  <a:solidFill>
                    <a:srgbClr val="6F0579"/>
                  </a:solidFill>
                  <a:effectLst/>
                  <a:uLnTx/>
                  <a:uFillTx/>
                  <a:latin typeface="Calibri" panose="020F0502020204030204"/>
                  <a:ea typeface="+mn-ea"/>
                  <a:cs typeface="+mn-cs"/>
                </a:rPr>
                <a:t>31 de agosto de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Periodo que se informa: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srgbClr val="6F0579"/>
                  </a:solidFill>
                  <a:effectLst/>
                  <a:uLnTx/>
                  <a:uFillTx/>
                  <a:latin typeface="Calibri" panose="020F0502020204030204"/>
                  <a:ea typeface="+mn-ea"/>
                  <a:cs typeface="+mn-cs"/>
                </a:rPr>
                <a:t>01 al 31 de agosto de 2025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150" b="1" i="0" u="none" strike="noStrike" kern="1200" cap="none" spc="0" normalizeH="0" baseline="0" noProof="0" dirty="0">
                <a:ln>
                  <a:noFill/>
                </a:ln>
                <a:solidFill>
                  <a:srgbClr val="6F0579"/>
                </a:solidFill>
                <a:effectLst/>
                <a:uLnTx/>
                <a:uFillTx/>
                <a:latin typeface="Calibri" panose="020F0502020204030204"/>
                <a:ea typeface="+mn-ea"/>
                <a:cs typeface="+mn-cs"/>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Responsable de generar la información: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 </a:t>
              </a:r>
              <a:r>
                <a:rPr kumimoji="0" lang="es-MX" sz="1150" b="1" i="0" u="none" strike="noStrike" kern="1200" cap="none" spc="0" normalizeH="0" baseline="0" noProof="0" dirty="0">
                  <a:ln>
                    <a:noFill/>
                  </a:ln>
                  <a:solidFill>
                    <a:srgbClr val="002060"/>
                  </a:solidFill>
                  <a:effectLst/>
                  <a:uLnTx/>
                  <a:uFillTx/>
                  <a:latin typeface="Calibri" panose="020F0502020204030204"/>
                  <a:ea typeface="+mn-ea"/>
                  <a:cs typeface="+mn-cs"/>
                </a:rPr>
                <a:t>Lic. María Teresa Nares Cisneros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15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Contralora  Interna</a:t>
              </a:r>
              <a:endParaRPr kumimoji="0" lang="es-MX" sz="115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83848895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87660" y="6433282"/>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387661" y="1372894"/>
          <a:ext cx="11193367" cy="498348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 </a:t>
                      </a:r>
                      <a:r>
                        <a:rPr lang="es-MX" sz="1200" b="1" kern="1200" dirty="0">
                          <a:solidFill>
                            <a:schemeClr val="dk1"/>
                          </a:solidFill>
                          <a:effectLst/>
                          <a:latin typeface="+mn-lt"/>
                          <a:ea typeface="+mn-ea"/>
                          <a:cs typeface="+mn-cs"/>
                        </a:rPr>
                        <a:t>Auditoría de Cumplimiento de la Cuenta Pública 2021, con números de Auditoría ASE-04020-2022, ASE-04021-2022 y ASE-04023-2022, </a:t>
                      </a:r>
                      <a:r>
                        <a:rPr lang="es-MX" sz="1200" kern="1200" dirty="0">
                          <a:solidFill>
                            <a:schemeClr val="dk1"/>
                          </a:solidFill>
                          <a:effectLst/>
                          <a:latin typeface="+mn-lt"/>
                          <a:ea typeface="+mn-ea"/>
                          <a:cs typeface="+mn-cs"/>
                        </a:rPr>
                        <a:t>practicadas a este Instituto Electoral de Coahuila, elaborada por la Auditoría Superior del Estado de Coahuila.</a:t>
                      </a:r>
                      <a:endParaRPr lang="es-ES" sz="1200" dirty="0">
                        <a:latin typeface="+mn-lt"/>
                      </a:endParaRP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Artículo 7, fracción II de la Ley General de Responsabilidades Administrativas, artículos 17, 35, 42, 43 y 45 de la Ley General de Contabilidad Gubernamental, artículo 13, fracción V de la Ley de Disciplina Financiera de las Entidades Federativas y los Municipios, artículo 187, párrafos primero y cuarto de la Constitución Política del Estado de Coahuila de Zaragoza, artículos 98, fracción IV y 99, fracción IV de la Ley del Impuesto Sobre la Renta, así como el ARTÍCULO DÉCIMO, fracciones I y III, inciso d) de las disposiciones transitorias de la misma Ley del Impuesto Sobre la Renta, artículo 8 de la Ley de Rendición de Cuentas y Fiscalización Superior del Estado de Coahuila de Zaragoza, </a:t>
                      </a:r>
                      <a:r>
                        <a:rPr lang="es-ES" sz="1100" kern="1200" dirty="0">
                          <a:solidFill>
                            <a:schemeClr val="dk1"/>
                          </a:solidFill>
                          <a:effectLst/>
                          <a:latin typeface="+mn-lt"/>
                          <a:ea typeface="+mn-ea"/>
                          <a:cs typeface="+mn-cs"/>
                        </a:rPr>
                        <a:t>artículo 66 de la Ley de Adquisiciones, Arrendamientos y Contratación de Servicios para el Estado de Coahuila de Zaragoza y la Norma de Información Financiera NIF D-3 “Beneficios a los Empleados”.</a:t>
                      </a:r>
                      <a:endParaRPr lang="es-MX" sz="1100" kern="1200" dirty="0">
                        <a:solidFill>
                          <a:schemeClr val="dk1"/>
                        </a:solidFill>
                        <a:effectLst/>
                        <a:latin typeface="+mn-lt"/>
                        <a:ea typeface="+mn-ea"/>
                        <a:cs typeface="+mn-cs"/>
                      </a:endParaRPr>
                    </a:p>
                    <a:p>
                      <a:pPr algn="just"/>
                      <a:endParaRPr lang="es-MX" sz="1100" kern="1200" dirty="0">
                        <a:solidFill>
                          <a:schemeClr val="dk1"/>
                        </a:solidFill>
                        <a:effectLst/>
                        <a:latin typeface="+mn-lt"/>
                        <a:ea typeface="+mn-ea"/>
                        <a:cs typeface="+mn-cs"/>
                      </a:endParaRP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noProof="0" dirty="0">
                          <a:solidFill>
                            <a:schemeClr val="dk1"/>
                          </a:solidFill>
                          <a:effectLst/>
                          <a:latin typeface="+mn-lt"/>
                          <a:ea typeface="+mn-ea"/>
                          <a:cs typeface="+mn-cs"/>
                        </a:rPr>
                        <a:t>Acciones u omisiones practicadas en </a:t>
                      </a:r>
                      <a:r>
                        <a:rPr lang="es-MX" sz="1200" kern="1200" dirty="0">
                          <a:solidFill>
                            <a:schemeClr val="dk1"/>
                          </a:solidFill>
                          <a:effectLst/>
                          <a:latin typeface="+mn-lt"/>
                          <a:ea typeface="+mn-ea"/>
                          <a:cs typeface="+mn-cs"/>
                        </a:rPr>
                        <a:t>la </a:t>
                      </a:r>
                      <a:r>
                        <a:rPr lang="es-MX" sz="1200" b="1" kern="1200" dirty="0">
                          <a:solidFill>
                            <a:schemeClr val="dk1"/>
                          </a:solidFill>
                          <a:effectLst/>
                          <a:latin typeface="+mn-lt"/>
                          <a:ea typeface="+mn-ea"/>
                          <a:cs typeface="+mn-cs"/>
                        </a:rPr>
                        <a:t>Auditoría de Cumplimiento de la Cuenta Pública 2021, con números de Auditoría ASE-04020-2022, ASE-04021-2022 y ASE-04023-2022, </a:t>
                      </a:r>
                      <a:r>
                        <a:rPr lang="es-MX" sz="1200" kern="1200" dirty="0">
                          <a:solidFill>
                            <a:schemeClr val="dk1"/>
                          </a:solidFill>
                          <a:effectLst/>
                          <a:latin typeface="+mn-lt"/>
                          <a:ea typeface="+mn-ea"/>
                          <a:cs typeface="+mn-cs"/>
                        </a:rPr>
                        <a:t>practicadas a este Instituto Electoral de Coahuila, elaborada por la Auditoría Superior del Estado de Coahuila.</a:t>
                      </a:r>
                      <a:endParaRPr lang="es-ES" sz="1200" dirty="0">
                        <a:latin typeface="+mn-lt"/>
                      </a:endParaRP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Artículo 7, fracción II de la Ley General de Responsabilidades Administrativas, artículos 17, 35, 42, 43 y 45 de la Ley General de Contabilidad Gubernamental, artículo 13, fracción V de la Ley de Disciplina Financiera de las Entidades Federativas y los Municipios, artículo 187, párrafos primero y cuarto de la Constitución Política del Estado de Coahuila de Zaragoza, artículos 98, fracción IV y 99, fracción IV de la Ley del Impuesto Sobre la Renta, así como el ARTÍCULO DÉCIMO, fracciones I y III, inciso d) de las disposiciones transitorias de la misma Ley del Impuesto Sobre la Renta, artículo 8 de la Ley de Rendición de Cuentas y Fiscalización Superior del Estado de Coahuila de Zaragoza, </a:t>
                      </a:r>
                      <a:r>
                        <a:rPr lang="es-ES" sz="1100" kern="1200" dirty="0">
                          <a:solidFill>
                            <a:schemeClr val="dk1"/>
                          </a:solidFill>
                          <a:effectLst/>
                          <a:latin typeface="+mn-lt"/>
                          <a:ea typeface="+mn-ea"/>
                          <a:cs typeface="+mn-cs"/>
                        </a:rPr>
                        <a:t>artículo 66 de la Ley de Adquisiciones, Arrendamientos y Contratación de Servicios para el Estado de Coahuila de Zaragoza y la Norma de Información Financiera NIF D-3 “Beneficios a los Empleados”.</a:t>
                      </a:r>
                      <a:endParaRPr lang="es-MX" sz="1100" kern="1200" dirty="0">
                        <a:solidFill>
                          <a:schemeClr val="dk1"/>
                        </a:solidFill>
                        <a:effectLst/>
                        <a:latin typeface="+mn-lt"/>
                        <a:ea typeface="+mn-ea"/>
                        <a:cs typeface="+mn-cs"/>
                      </a:endParaRPr>
                    </a:p>
                    <a:p>
                      <a:pPr algn="just"/>
                      <a:r>
                        <a:rPr lang="es-MX" sz="1100" kern="1200" dirty="0">
                          <a:solidFill>
                            <a:schemeClr val="dk1"/>
                          </a:solidFill>
                          <a:effectLst/>
                          <a:latin typeface="+mn-lt"/>
                          <a:ea typeface="+mn-ea"/>
                          <a:cs typeface="+mn-cs"/>
                        </a:rPr>
                        <a:t>.</a:t>
                      </a: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Mayo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50" b="1" dirty="0">
                  <a:solidFill>
                    <a:srgbClr val="6F0579"/>
                  </a:solidFill>
                </a:rPr>
                <a:t>31 de agosto de 2025</a:t>
              </a:r>
            </a:p>
            <a:p>
              <a:r>
                <a:rPr lang="es-MX" sz="1150" dirty="0">
                  <a:solidFill>
                    <a:schemeClr val="tx1">
                      <a:lumMod val="50000"/>
                      <a:lumOff val="50000"/>
                    </a:schemeClr>
                  </a:solidFill>
                </a:rPr>
                <a:t>Periodo que se informa: </a:t>
              </a:r>
            </a:p>
            <a:p>
              <a:r>
                <a:rPr lang="es-MX" sz="1100" b="1" dirty="0">
                  <a:solidFill>
                    <a:srgbClr val="6F0579"/>
                  </a:solidFill>
                </a:rPr>
                <a:t>01 al 31 de agosto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11433625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87660" y="6433282"/>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387661" y="1372894"/>
          <a:ext cx="11193367" cy="48234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950" dirty="0">
                          <a:latin typeface="+mn-lt"/>
                        </a:rPr>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950" kern="1200" noProof="0" dirty="0">
                          <a:solidFill>
                            <a:schemeClr val="dk1"/>
                          </a:solidFill>
                          <a:effectLst/>
                          <a:latin typeface="+mn-lt"/>
                          <a:ea typeface="+mn-ea"/>
                          <a:cs typeface="+mn-cs"/>
                        </a:rPr>
                        <a:t>Acciones u omisiones practicadas en </a:t>
                      </a:r>
                      <a:r>
                        <a:rPr lang="es-MX" sz="950" kern="1200" dirty="0">
                          <a:solidFill>
                            <a:schemeClr val="dk1"/>
                          </a:solidFill>
                          <a:effectLst/>
                          <a:latin typeface="+mn-lt"/>
                          <a:ea typeface="+mn-ea"/>
                          <a:cs typeface="+mn-cs"/>
                        </a:rPr>
                        <a:t>las </a:t>
                      </a:r>
                      <a:r>
                        <a:rPr lang="es-MX" sz="950" b="1" kern="1200" dirty="0">
                          <a:solidFill>
                            <a:schemeClr val="dk1"/>
                          </a:solidFill>
                          <a:effectLst/>
                          <a:latin typeface="+mn-lt"/>
                          <a:ea typeface="+mn-ea"/>
                          <a:cs typeface="+mn-cs"/>
                        </a:rPr>
                        <a:t>Auditorías de Cumplimiento del Informe de Avance en Gestión Financieras del Primer Trimestre del 2021, identificadas con los No ASE-06257-2021, ASE-06258-2021, ASE-06259-2021 y ASE-06262-2021, </a:t>
                      </a:r>
                      <a:r>
                        <a:rPr lang="es-MX" sz="950" kern="1200" dirty="0">
                          <a:solidFill>
                            <a:schemeClr val="dk1"/>
                          </a:solidFill>
                          <a:effectLst/>
                          <a:latin typeface="+mn-lt"/>
                          <a:ea typeface="+mn-ea"/>
                          <a:cs typeface="+mn-cs"/>
                        </a:rPr>
                        <a:t>practicadas a este Instituto Electoral de Coahuila, elaboradas por la Auditoría Superior del Estado de Coahuila de Zaragoza.</a:t>
                      </a:r>
                      <a:endParaRPr lang="es-ES" sz="950" dirty="0">
                        <a:latin typeface="+mn-lt"/>
                      </a:endParaRP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950" kern="1200" dirty="0">
                          <a:solidFill>
                            <a:schemeClr val="dk1"/>
                          </a:solidFill>
                          <a:effectLst/>
                          <a:latin typeface="+mn-lt"/>
                          <a:ea typeface="+mn-ea"/>
                          <a:cs typeface="+mn-cs"/>
                        </a:rPr>
                        <a:t>Artículo 127, fracción V de la Constitución Política de los Estados Unidos Mexicanos, artículos 29 y 29-A fracciones I, II, III, IV, V, VI, VII, VIII y IX del Código Fiscal de la Federación, artículos 86 párrafo quinto, 98, fracción IV y 99, fracción IV de la Ley del Impuesto Sobre la Renta, así como el ARTÍCULO DÉCIMO, fracciones I y III, inciso d) de las disposiciones transitorias de la misma Ley del Impuesto Sobre la Renta, artículo 7, fracción I y II, 49 fracción I y 100 de la Ley General de Responsabilidades Administrativas, artículos 17, 35, 42 y 43 de la Ley General de Contabilidad Gubernamental, artículo 187, párrafos primero y cuarto de la Constitución Política del Estado de Coahuila de Zaragoza, artículo 42 de la Ley de Adquisiciones, Arrendamientos y Contratación de Servicios para el Estado de Coahuila de Zaragoza, artículo 73, fracción III de la Ley de Adquisiciones, Arrendamientos y Contratación de Servicios para el Estado de Coahuila de Zaragoza, artículo 8 de la Ley de Rendición de Cuentas y Fiscalización Superior del Estado de Coahuila de Zaragoza, párrafo 47 del Marco Conceptual de Contabilidad Gubernamental emitido por el Consejo Nacional de Armonización Contable y artículo 13, fracción V de la Ley de Disciplina Financiera de las Entidades Federativas y los Municipios</a:t>
                      </a:r>
                      <a:r>
                        <a:rPr lang="es-ES" sz="950" kern="1200" dirty="0">
                          <a:solidFill>
                            <a:schemeClr val="dk1"/>
                          </a:solidFill>
                          <a:effectLst/>
                          <a:latin typeface="+mn-lt"/>
                          <a:ea typeface="+mn-ea"/>
                          <a:cs typeface="+mn-cs"/>
                        </a:rPr>
                        <a:t>.</a:t>
                      </a:r>
                      <a:endParaRPr lang="es-MX" sz="950" kern="1200" dirty="0">
                        <a:solidFill>
                          <a:schemeClr val="dk1"/>
                        </a:solidFill>
                        <a:effectLst/>
                        <a:latin typeface="+mn-lt"/>
                        <a:ea typeface="+mn-ea"/>
                        <a:cs typeface="+mn-cs"/>
                      </a:endParaRPr>
                    </a:p>
                    <a:p>
                      <a:pPr algn="just"/>
                      <a:endParaRPr lang="es-MX" sz="950" kern="1200" dirty="0">
                        <a:solidFill>
                          <a:schemeClr val="dk1"/>
                        </a:solidFill>
                        <a:effectLst/>
                        <a:latin typeface="+mn-lt"/>
                        <a:ea typeface="+mn-ea"/>
                        <a:cs typeface="+mn-cs"/>
                      </a:endParaRPr>
                    </a:p>
                  </a:txBody>
                  <a:tcPr anchor="ctr">
                    <a:solidFill>
                      <a:schemeClr val="bg2"/>
                    </a:solidFill>
                  </a:tcPr>
                </a:tc>
                <a:tc>
                  <a:txBody>
                    <a:bodyPr/>
                    <a:lstStyle/>
                    <a:p>
                      <a:pPr algn="ctr"/>
                      <a:r>
                        <a:rPr lang="es-ES" sz="950" dirty="0">
                          <a:latin typeface="+mn-lt"/>
                        </a:rPr>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950" dirty="0">
                          <a:latin typeface="+mn-lt"/>
                        </a:rPr>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950" kern="1200" noProof="0" dirty="0">
                          <a:solidFill>
                            <a:schemeClr val="dk1"/>
                          </a:solidFill>
                          <a:effectLst/>
                          <a:latin typeface="+mn-lt"/>
                          <a:ea typeface="+mn-ea"/>
                          <a:cs typeface="+mn-cs"/>
                        </a:rPr>
                        <a:t>Acciones u omisiones practicadas en </a:t>
                      </a:r>
                      <a:r>
                        <a:rPr lang="es-MX" sz="950" kern="1200" dirty="0">
                          <a:solidFill>
                            <a:schemeClr val="dk1"/>
                          </a:solidFill>
                          <a:effectLst/>
                          <a:latin typeface="+mn-lt"/>
                          <a:ea typeface="+mn-ea"/>
                          <a:cs typeface="+mn-cs"/>
                        </a:rPr>
                        <a:t>las </a:t>
                      </a:r>
                      <a:r>
                        <a:rPr lang="es-MX" sz="950" b="1" kern="1200" dirty="0">
                          <a:solidFill>
                            <a:schemeClr val="dk1"/>
                          </a:solidFill>
                          <a:effectLst/>
                          <a:latin typeface="+mn-lt"/>
                          <a:ea typeface="+mn-ea"/>
                          <a:cs typeface="+mn-cs"/>
                        </a:rPr>
                        <a:t>Auditorías de Cumplimiento del Informe de Avance en Gestión Financieras del Primer Trimestre del 2021, identificadas con los No ASE-06257-2021, ASE-06258-2021, ASE-06259-2021 y ASE-06262-2021, </a:t>
                      </a:r>
                      <a:r>
                        <a:rPr lang="es-MX" sz="950" kern="1200" dirty="0">
                          <a:solidFill>
                            <a:schemeClr val="dk1"/>
                          </a:solidFill>
                          <a:effectLst/>
                          <a:latin typeface="+mn-lt"/>
                          <a:ea typeface="+mn-ea"/>
                          <a:cs typeface="+mn-cs"/>
                        </a:rPr>
                        <a:t>practicadas a este Instituto Electoral de Coahuila, elaboradas por la Auditoría Superior del Estado de Coahuila de Zaragoza.</a:t>
                      </a:r>
                      <a:endParaRPr lang="es-ES" sz="950" dirty="0">
                        <a:latin typeface="+mn-lt"/>
                      </a:endParaRPr>
                    </a:p>
                    <a:p>
                      <a:pPr marL="0" marR="0" lvl="0" indent="0" algn="just" defTabSz="914411" rtl="0" eaLnBrk="1" fontAlgn="auto" latinLnBrk="0" hangingPunct="1">
                        <a:lnSpc>
                          <a:spcPct val="100000"/>
                        </a:lnSpc>
                        <a:spcBef>
                          <a:spcPts val="0"/>
                        </a:spcBef>
                        <a:spcAft>
                          <a:spcPts val="0"/>
                        </a:spcAft>
                        <a:buClrTx/>
                        <a:buSzTx/>
                        <a:buFontTx/>
                        <a:buNone/>
                        <a:tabLst/>
                        <a:defRPr/>
                      </a:pPr>
                      <a:endParaRPr lang="es-ES" sz="950" dirty="0">
                        <a:latin typeface="+mn-lt"/>
                      </a:endParaRP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950" kern="1200" dirty="0">
                          <a:solidFill>
                            <a:schemeClr val="dk1"/>
                          </a:solidFill>
                          <a:effectLst/>
                          <a:latin typeface="+mn-lt"/>
                          <a:ea typeface="+mn-ea"/>
                          <a:cs typeface="+mn-cs"/>
                        </a:rPr>
                        <a:t>Artículo 127, fracción V de la Constitución Política de los Estados Unidos Mexicanos, artículos 29 y 29-A fracciones I, II, III, IV, V, VI, VII, VIII y IX del Código Fiscal de la Federación, artículos 86 párrafo quinto, 98, fracción IV y 99, fracción IV de la Ley del Impuesto Sobre la Renta, así como el ARTÍCULO DÉCIMO, fracciones I y III, inciso d) de las disposiciones transitorias de la misma Ley del Impuesto Sobre la Renta, artículo 7, fracción I y II, 49 fracción I y 100 de la Ley General de Responsabilidades Administrativas, artículos 17, 35, 42 y 43 de la Ley General de Contabilidad Gubernamental, artículo 187, párrafos primero y cuarto de la Constitución Política del Estado de Coahuila de Zaragoza, artículo 42 de la Ley de Adquisiciones, Arrendamientos y Contratación de Servicios para el Estado de Coahuila de Zaragoza, artículo 73, fracción III de la Ley de Adquisiciones, Arrendamientos y Contratación de Servicios para el Estado de Coahuila de Zaragoza, artículo 8 de la Ley de Rendición de Cuentas y Fiscalización Superior del Estado de Coahuila de Zaragoza, párrafo 47 del Marco Conceptual de Contabilidad Gubernamental emitido por el Consejo Nacional de Armonización Contable y artículo 13, fracción V de la Ley de Disciplina Financiera de las Entidades Federativas y los Municipios</a:t>
                      </a:r>
                      <a:r>
                        <a:rPr lang="es-ES" sz="950" kern="1200" dirty="0">
                          <a:solidFill>
                            <a:schemeClr val="dk1"/>
                          </a:solidFill>
                          <a:effectLst/>
                          <a:latin typeface="+mn-lt"/>
                          <a:ea typeface="+mn-ea"/>
                          <a:cs typeface="+mn-cs"/>
                        </a:rPr>
                        <a:t>.</a:t>
                      </a:r>
                      <a:endParaRPr lang="es-MX" sz="950" kern="1200" dirty="0">
                        <a:solidFill>
                          <a:schemeClr val="dk1"/>
                        </a:solidFill>
                        <a:effectLst/>
                        <a:latin typeface="+mn-lt"/>
                        <a:ea typeface="+mn-ea"/>
                        <a:cs typeface="+mn-cs"/>
                      </a:endParaRPr>
                    </a:p>
                  </a:txBody>
                  <a:tcPr anchor="ctr">
                    <a:solidFill>
                      <a:schemeClr val="bg2">
                        <a:lumMod val="90000"/>
                      </a:schemeClr>
                    </a:solidFill>
                  </a:tcPr>
                </a:tc>
                <a:tc>
                  <a:txBody>
                    <a:bodyPr/>
                    <a:lstStyle/>
                    <a:p>
                      <a:pPr algn="ctr"/>
                      <a:r>
                        <a:rPr lang="es-ES" sz="950" dirty="0">
                          <a:latin typeface="+mn-lt"/>
                        </a:rPr>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Junio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50" b="1" dirty="0">
                  <a:solidFill>
                    <a:srgbClr val="6F0579"/>
                  </a:solidFill>
                </a:rPr>
                <a:t>31 de agosto de 2025 </a:t>
              </a:r>
            </a:p>
            <a:p>
              <a:r>
                <a:rPr lang="es-MX" sz="1150" dirty="0">
                  <a:solidFill>
                    <a:schemeClr val="tx1">
                      <a:lumMod val="50000"/>
                      <a:lumOff val="50000"/>
                    </a:schemeClr>
                  </a:solidFill>
                </a:rPr>
                <a:t>Periodo que se informa: </a:t>
              </a:r>
            </a:p>
            <a:p>
              <a:r>
                <a:rPr lang="es-MX" sz="1100" b="1" dirty="0">
                  <a:solidFill>
                    <a:srgbClr val="6F0579"/>
                  </a:solidFill>
                </a:rPr>
                <a:t>01 al 31 de agosto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39665929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b="1" dirty="0">
                <a:solidFill>
                  <a:srgbClr val="A963A9"/>
                </a:solidFill>
              </a:rPr>
              <a:t>Julio de 2025</a:t>
            </a:r>
            <a:r>
              <a:rPr lang="es-MX" dirty="0">
                <a:solidFill>
                  <a:srgbClr val="A963A9"/>
                </a:solidFill>
              </a:rPr>
              <a:t>,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F15B4B8-1C7F-84DF-DC20-38D37F284ABC}"/>
              </a:ext>
            </a:extLst>
          </p:cNvPr>
          <p:cNvGrpSpPr/>
          <p:nvPr/>
        </p:nvGrpSpPr>
        <p:grpSpPr>
          <a:xfrm>
            <a:off x="9015114" y="278937"/>
            <a:ext cx="2708684" cy="1488206"/>
            <a:chOff x="7820286" y="962700"/>
            <a:chExt cx="3951804" cy="1015300"/>
          </a:xfrm>
        </p:grpSpPr>
        <p:sp>
          <p:nvSpPr>
            <p:cNvPr id="9" name="Rectángulo 8">
              <a:extLst>
                <a:ext uri="{FF2B5EF4-FFF2-40B4-BE49-F238E27FC236}">
                  <a16:creationId xmlns:a16="http://schemas.microsoft.com/office/drawing/2014/main" id="{D5438B82-03BE-33A3-E611-AAD79DE1D3CC}"/>
                </a:ext>
              </a:extLst>
            </p:cNvPr>
            <p:cNvSpPr/>
            <p:nvPr/>
          </p:nvSpPr>
          <p:spPr>
            <a:xfrm>
              <a:off x="7820286" y="962700"/>
              <a:ext cx="3749284" cy="692917"/>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p>
            <a:p>
              <a:r>
                <a:rPr lang="es-MX" sz="1200" b="1" dirty="0">
                  <a:solidFill>
                    <a:srgbClr val="6F0579"/>
                  </a:solidFill>
                </a:rPr>
                <a:t>01 al 31 de agosto de 2025 </a:t>
              </a:r>
            </a:p>
            <a:p>
              <a:endParaRPr lang="es-MX" sz="1200" b="1" dirty="0">
                <a:solidFill>
                  <a:srgbClr val="6F0579"/>
                </a:solidFill>
              </a:endParaRPr>
            </a:p>
          </p:txBody>
        </p:sp>
        <p:sp>
          <p:nvSpPr>
            <p:cNvPr id="10" name="Rectángulo 9">
              <a:extLst>
                <a:ext uri="{FF2B5EF4-FFF2-40B4-BE49-F238E27FC236}">
                  <a16:creationId xmlns:a16="http://schemas.microsoft.com/office/drawing/2014/main" id="{4659F73C-892F-050A-2E2E-360C22D91686}"/>
                </a:ext>
              </a:extLst>
            </p:cNvPr>
            <p:cNvSpPr/>
            <p:nvPr/>
          </p:nvSpPr>
          <p:spPr>
            <a:xfrm>
              <a:off x="7820286" y="1466773"/>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Lic. María Teresa Nares Cisneros </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9760090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5FEC2FA2-9883-20E2-72ED-C750923D2C24}"/>
              </a:ext>
            </a:extLst>
          </p:cNvPr>
          <p:cNvSpPr txBox="1"/>
          <p:nvPr/>
        </p:nvSpPr>
        <p:spPr>
          <a:xfrm>
            <a:off x="387660" y="6433282"/>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387661" y="1372894"/>
          <a:ext cx="11193367" cy="4088106"/>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464680">
                <a:tc>
                  <a:txBody>
                    <a:bodyPr/>
                    <a:lstStyle/>
                    <a:p>
                      <a:pPr algn="ctr"/>
                      <a:r>
                        <a:rPr lang="es-ES" sz="10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0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000" dirty="0"/>
                        <a:t>Disposición</a:t>
                      </a:r>
                    </a:p>
                  </a:txBody>
                  <a:tcPr anchor="ctr">
                    <a:solidFill>
                      <a:srgbClr val="9059A1"/>
                    </a:solidFill>
                  </a:tcPr>
                </a:tc>
                <a:tc>
                  <a:txBody>
                    <a:bodyPr/>
                    <a:lstStyle/>
                    <a:p>
                      <a:pPr algn="ctr"/>
                      <a:r>
                        <a:rPr lang="es-ES" sz="1000" dirty="0"/>
                        <a:t>Sanción</a:t>
                      </a:r>
                    </a:p>
                  </a:txBody>
                  <a:tcPr anchor="ctr">
                    <a:solidFill>
                      <a:srgbClr val="9059A1"/>
                    </a:solidFill>
                  </a:tcPr>
                </a:tc>
                <a:extLst>
                  <a:ext uri="{0D108BD9-81ED-4DB2-BD59-A6C34878D82A}">
                    <a16:rowId xmlns:a16="http://schemas.microsoft.com/office/drawing/2014/main" val="2142573457"/>
                  </a:ext>
                </a:extLst>
              </a:tr>
              <a:tr h="1911258">
                <a:tc>
                  <a:txBody>
                    <a:bodyPr/>
                    <a:lstStyle/>
                    <a:p>
                      <a:pPr algn="ctr"/>
                      <a:r>
                        <a:rPr lang="es-ES" sz="1000" dirty="0">
                          <a:latin typeface="+mn-lt"/>
                        </a:rPr>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000" kern="1200" dirty="0">
                          <a:solidFill>
                            <a:schemeClr val="dk1"/>
                          </a:solidFill>
                          <a:effectLst/>
                          <a:latin typeface="+mn-lt"/>
                          <a:ea typeface="+mn-ea"/>
                          <a:cs typeface="+mn-cs"/>
                        </a:rPr>
                        <a:t>Acciones u omisiones presuntamente practicadas en las </a:t>
                      </a:r>
                      <a:r>
                        <a:rPr lang="es-MX" sz="1000" b="1" kern="1200" dirty="0">
                          <a:solidFill>
                            <a:schemeClr val="dk1"/>
                          </a:solidFill>
                          <a:effectLst/>
                          <a:latin typeface="+mn-lt"/>
                          <a:ea typeface="+mn-ea"/>
                          <a:cs typeface="+mn-cs"/>
                        </a:rPr>
                        <a:t>Auditorías de Cumplimiento del Avance de Gestión Financieras del Segundo Trimestre del 2021, identificadas con los números ASE-10454-2021 y ASE-10459-2021, </a:t>
                      </a:r>
                      <a:r>
                        <a:rPr lang="es-MX" sz="1000" kern="1200" dirty="0">
                          <a:solidFill>
                            <a:schemeClr val="dk1"/>
                          </a:solidFill>
                          <a:effectLst/>
                          <a:latin typeface="+mn-lt"/>
                          <a:ea typeface="+mn-ea"/>
                          <a:cs typeface="+mn-cs"/>
                        </a:rPr>
                        <a:t>practicadas a este Instituto Electoral de Coahuila, elaborada por la Auditoría Superior del Estado de Coahuila.</a:t>
                      </a:r>
                      <a:endParaRPr lang="es-ES" sz="1000" dirty="0">
                        <a:latin typeface="+mn-lt"/>
                      </a:endParaRPr>
                    </a:p>
                  </a:txBody>
                  <a:tcPr anchor="ctr">
                    <a:solidFill>
                      <a:schemeClr val="bg2"/>
                    </a:solidFill>
                  </a:tcPr>
                </a:tc>
                <a:tc>
                  <a:txBody>
                    <a:bodyPr/>
                    <a:lstStyle/>
                    <a:p>
                      <a:pPr algn="just"/>
                      <a:r>
                        <a:rPr lang="es-MX" sz="1000" kern="1200" dirty="0">
                          <a:solidFill>
                            <a:schemeClr val="dk1"/>
                          </a:solidFill>
                          <a:effectLst/>
                          <a:latin typeface="+mn-lt"/>
                          <a:ea typeface="+mn-ea"/>
                          <a:cs typeface="+mn-cs"/>
                        </a:rPr>
                        <a:t>Artículo 7, fracción II de la Ley General de Responsabilidades Administrativas, artículos 29 y 29-A fracciones I, II ,III ,IV ,V ,VI ,VII ,VIII y IX del Código Fiscal de la Federación, artículos 17, 35, 42 y 43 de la Ley General de Contabilidad Gubernamental, artículos 86, párrafo quinto y 99, fracciones I y III de la Ley del Impuesto Sobre la Renta, párrafo 47 del Marco Conceptual de Contabilidad Gubernamental emitido por el Consejo Nacional de Armonización Contable, publicados en el Diario Oficial de la Federación en fecha 18 de agosto de 2009 y artículos 42 y 73, fracción III de la Ley de Adquisiciones, Arrendamientos y Contratación de Servicios para el Estado de Coahuila de Zaragoza.</a:t>
                      </a:r>
                    </a:p>
                    <a:p>
                      <a:pPr algn="just"/>
                      <a:endParaRPr lang="es-MX" sz="1000" kern="1200" dirty="0">
                        <a:solidFill>
                          <a:schemeClr val="dk1"/>
                        </a:solidFill>
                        <a:effectLst/>
                        <a:latin typeface="+mn-lt"/>
                        <a:ea typeface="+mn-ea"/>
                        <a:cs typeface="+mn-cs"/>
                      </a:endParaRPr>
                    </a:p>
                  </a:txBody>
                  <a:tcPr anchor="ctr">
                    <a:solidFill>
                      <a:schemeClr val="bg2"/>
                    </a:solidFill>
                  </a:tcPr>
                </a:tc>
                <a:tc>
                  <a:txBody>
                    <a:bodyPr/>
                    <a:lstStyle/>
                    <a:p>
                      <a:pPr algn="ctr"/>
                      <a:r>
                        <a:rPr lang="es-ES" sz="1000" dirty="0">
                          <a:latin typeface="+mn-lt"/>
                        </a:rPr>
                        <a:t> Amonestación privada</a:t>
                      </a:r>
                    </a:p>
                  </a:txBody>
                  <a:tcPr anchor="ctr">
                    <a:solidFill>
                      <a:schemeClr val="bg2"/>
                    </a:solidFill>
                  </a:tcPr>
                </a:tc>
                <a:extLst>
                  <a:ext uri="{0D108BD9-81ED-4DB2-BD59-A6C34878D82A}">
                    <a16:rowId xmlns:a16="http://schemas.microsoft.com/office/drawing/2014/main" val="2973934534"/>
                  </a:ext>
                </a:extLst>
              </a:tr>
              <a:tr h="1712168">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000" dirty="0">
                          <a:latin typeface="+mn-lt"/>
                        </a:rPr>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000" kern="1200" dirty="0">
                          <a:solidFill>
                            <a:schemeClr val="dk1"/>
                          </a:solidFill>
                          <a:effectLst/>
                          <a:latin typeface="+mn-lt"/>
                          <a:ea typeface="+mn-ea"/>
                          <a:cs typeface="+mn-cs"/>
                        </a:rPr>
                        <a:t>Acciones u omisiones presuntamente practicadas en las </a:t>
                      </a:r>
                      <a:r>
                        <a:rPr lang="es-MX" sz="1000" b="1" kern="1200" dirty="0">
                          <a:solidFill>
                            <a:schemeClr val="dk1"/>
                          </a:solidFill>
                          <a:effectLst/>
                          <a:latin typeface="+mn-lt"/>
                          <a:ea typeface="+mn-ea"/>
                          <a:cs typeface="+mn-cs"/>
                        </a:rPr>
                        <a:t>Auditorías de Cumplimiento del Avance de Gestión Financieras del Segundo Trimestre del 2021, identificadas con los números ASE-10454-2021 y ASE-10459-2021, </a:t>
                      </a:r>
                      <a:r>
                        <a:rPr lang="es-MX" sz="1000" kern="1200" dirty="0">
                          <a:solidFill>
                            <a:schemeClr val="dk1"/>
                          </a:solidFill>
                          <a:effectLst/>
                          <a:latin typeface="+mn-lt"/>
                          <a:ea typeface="+mn-ea"/>
                          <a:cs typeface="+mn-cs"/>
                        </a:rPr>
                        <a:t>practicadas a este Instituto Electoral de Coahuila, elaborada por la Auditoría Superior del Estado de Coahuila.</a:t>
                      </a:r>
                      <a:endParaRPr lang="es-ES" sz="1000" dirty="0">
                        <a:latin typeface="+mn-lt"/>
                      </a:endParaRPr>
                    </a:p>
                    <a:p>
                      <a:pPr marL="0" marR="0" lvl="0" indent="0" algn="just" defTabSz="914411" rtl="0" eaLnBrk="1" fontAlgn="auto" latinLnBrk="0" hangingPunct="1">
                        <a:lnSpc>
                          <a:spcPct val="100000"/>
                        </a:lnSpc>
                        <a:spcBef>
                          <a:spcPts val="0"/>
                        </a:spcBef>
                        <a:spcAft>
                          <a:spcPts val="0"/>
                        </a:spcAft>
                        <a:buClrTx/>
                        <a:buSzTx/>
                        <a:buFontTx/>
                        <a:buNone/>
                        <a:tabLst/>
                        <a:defRPr/>
                      </a:pPr>
                      <a:endParaRPr lang="es-ES" sz="1000" dirty="0">
                        <a:latin typeface="+mn-lt"/>
                      </a:endParaRPr>
                    </a:p>
                  </a:txBody>
                  <a:tcPr anchor="ctr">
                    <a:solidFill>
                      <a:schemeClr val="bg2">
                        <a:lumMod val="90000"/>
                      </a:schemeClr>
                    </a:solidFill>
                  </a:tcPr>
                </a:tc>
                <a:tc>
                  <a:txBody>
                    <a:bodyPr/>
                    <a:lstStyle/>
                    <a:p>
                      <a:pPr algn="just"/>
                      <a:r>
                        <a:rPr lang="es-MX" sz="1000" kern="1200" dirty="0">
                          <a:solidFill>
                            <a:schemeClr val="dk1"/>
                          </a:solidFill>
                          <a:effectLst/>
                          <a:latin typeface="+mn-lt"/>
                          <a:ea typeface="+mn-ea"/>
                          <a:cs typeface="+mn-cs"/>
                        </a:rPr>
                        <a:t>Artículo 7, fracción II de la Ley General de Responsabilidades Administrativas, artículos 29 y 29-A fracciones I, II ,III ,IV ,V ,VI ,VII ,VIII y IX del Código Fiscal de la Federación, artículos 17, 35, 42 y 43 de la Ley General de Contabilidad Gubernamental, artículos 86, párrafo quinto y 99, fracciones I y III de la Ley del Impuesto Sobre la Renta, párrafo 47 del Marco Conceptual de Contabilidad Gubernamental emitido por el Consejo Nacional de Armonización Contable, publicados en el Diario Oficial de la Federación en fecha 18 de agosto de 2009 y artículos 42 y 73, fracción III de la Ley de Adquisiciones, Arrendamientos y Contratación de Servicios para el Estado de Coahuila de Zaragoza.</a:t>
                      </a:r>
                    </a:p>
                  </a:txBody>
                  <a:tcPr anchor="ctr">
                    <a:solidFill>
                      <a:schemeClr val="bg2">
                        <a:lumMod val="90000"/>
                      </a:schemeClr>
                    </a:solidFill>
                  </a:tcPr>
                </a:tc>
                <a:tc>
                  <a:txBody>
                    <a:bodyPr/>
                    <a:lstStyle/>
                    <a:p>
                      <a:pPr algn="ctr"/>
                      <a:r>
                        <a:rPr lang="es-ES" sz="1000" dirty="0">
                          <a:latin typeface="+mn-lt"/>
                        </a:rPr>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2025</a:t>
            </a:r>
            <a:endParaRPr lang="es-MX" sz="2400" dirty="0"/>
          </a:p>
        </p:txBody>
      </p:sp>
      <p:grpSp>
        <p:nvGrpSpPr>
          <p:cNvPr id="2" name="Grupo 1">
            <a:extLst>
              <a:ext uri="{FF2B5EF4-FFF2-40B4-BE49-F238E27FC236}">
                <a16:creationId xmlns:a16="http://schemas.microsoft.com/office/drawing/2014/main" id="{40A7F187-BD36-E6D0-34BF-04B290E81D32}"/>
              </a:ext>
            </a:extLst>
          </p:cNvPr>
          <p:cNvGrpSpPr/>
          <p:nvPr/>
        </p:nvGrpSpPr>
        <p:grpSpPr>
          <a:xfrm>
            <a:off x="8895486" y="56901"/>
            <a:ext cx="2708684" cy="1362108"/>
            <a:chOff x="7820286" y="962700"/>
            <a:chExt cx="3951804" cy="929272"/>
          </a:xfrm>
        </p:grpSpPr>
        <p:sp>
          <p:nvSpPr>
            <p:cNvPr id="3" name="Rectángulo 2">
              <a:extLst>
                <a:ext uri="{FF2B5EF4-FFF2-40B4-BE49-F238E27FC236}">
                  <a16:creationId xmlns:a16="http://schemas.microsoft.com/office/drawing/2014/main" id="{109BF579-83A6-4666-14A3-9DC54F7A203B}"/>
                </a:ext>
              </a:extLst>
            </p:cNvPr>
            <p:cNvSpPr/>
            <p:nvPr/>
          </p:nvSpPr>
          <p:spPr>
            <a:xfrm>
              <a:off x="7820286" y="962700"/>
              <a:ext cx="3618410" cy="661420"/>
            </a:xfrm>
            <a:prstGeom prst="rect">
              <a:avLst/>
            </a:prstGeom>
          </p:spPr>
          <p:txBody>
            <a:bodyPr wrap="none">
              <a:spAutoFit/>
            </a:bodyPr>
            <a:lstStyle/>
            <a:p>
              <a:r>
                <a:rPr lang="es-MX" sz="1150" dirty="0">
                  <a:solidFill>
                    <a:schemeClr val="tx1">
                      <a:lumMod val="50000"/>
                      <a:lumOff val="50000"/>
                    </a:schemeClr>
                  </a:solidFill>
                </a:rPr>
                <a:t>Fecha de actualización y/o validación: </a:t>
              </a:r>
            </a:p>
            <a:p>
              <a:r>
                <a:rPr lang="es-MX" sz="1150" b="1" dirty="0">
                  <a:solidFill>
                    <a:srgbClr val="6F0579"/>
                  </a:solidFill>
                </a:rPr>
                <a:t>31/Agosto/2025</a:t>
              </a:r>
            </a:p>
            <a:p>
              <a:r>
                <a:rPr lang="es-MX" sz="1150" dirty="0">
                  <a:solidFill>
                    <a:schemeClr val="tx1">
                      <a:lumMod val="50000"/>
                      <a:lumOff val="50000"/>
                    </a:schemeClr>
                  </a:solidFill>
                </a:rPr>
                <a:t>Periodo que se informa: </a:t>
              </a:r>
            </a:p>
            <a:p>
              <a:r>
                <a:rPr lang="es-MX" sz="1100" b="1" dirty="0">
                  <a:solidFill>
                    <a:srgbClr val="6F0579"/>
                  </a:solidFill>
                </a:rPr>
                <a:t>01 al 31 de Agosto de 2025 </a:t>
              </a:r>
            </a:p>
            <a:p>
              <a:endParaRPr lang="es-MX" sz="1150" b="1" dirty="0">
                <a:solidFill>
                  <a:srgbClr val="6F0579"/>
                </a:solidFill>
              </a:endParaRPr>
            </a:p>
          </p:txBody>
        </p:sp>
        <p:sp>
          <p:nvSpPr>
            <p:cNvPr id="8" name="Rectángulo 7">
              <a:extLst>
                <a:ext uri="{FF2B5EF4-FFF2-40B4-BE49-F238E27FC236}">
                  <a16:creationId xmlns:a16="http://schemas.microsoft.com/office/drawing/2014/main" id="{A6EC5023-A7C7-EC88-3BBE-B69CDF505C56}"/>
                </a:ext>
              </a:extLst>
            </p:cNvPr>
            <p:cNvSpPr/>
            <p:nvPr/>
          </p:nvSpPr>
          <p:spPr>
            <a:xfrm>
              <a:off x="7820286" y="1466773"/>
              <a:ext cx="3951804" cy="425199"/>
            </a:xfrm>
            <a:prstGeom prst="rect">
              <a:avLst/>
            </a:prstGeom>
          </p:spPr>
          <p:txBody>
            <a:bodyPr wrap="square">
              <a:spAutoFit/>
            </a:bodyPr>
            <a:lstStyle/>
            <a:p>
              <a:r>
                <a:rPr lang="es-MX" sz="1150" dirty="0">
                  <a:solidFill>
                    <a:schemeClr val="tx1">
                      <a:lumMod val="50000"/>
                      <a:lumOff val="50000"/>
                    </a:schemeClr>
                  </a:solidFill>
                </a:rPr>
                <a:t>Responsable de generar la información:</a:t>
              </a:r>
            </a:p>
            <a:p>
              <a:r>
                <a:rPr lang="es-MX" sz="1150" dirty="0">
                  <a:solidFill>
                    <a:schemeClr val="tx1">
                      <a:lumMod val="50000"/>
                      <a:lumOff val="50000"/>
                    </a:schemeClr>
                  </a:solidFill>
                </a:rPr>
                <a:t> </a:t>
              </a:r>
              <a:r>
                <a:rPr lang="es-MX" sz="1150" b="1" dirty="0">
                  <a:solidFill>
                    <a:srgbClr val="002060"/>
                  </a:solidFill>
                </a:rPr>
                <a:t>Lic. María Teresa Nares Cisneros </a:t>
              </a:r>
            </a:p>
            <a:p>
              <a:r>
                <a:rPr lang="es-MX" sz="1150" dirty="0">
                  <a:solidFill>
                    <a:schemeClr val="tx1">
                      <a:lumMod val="50000"/>
                      <a:lumOff val="50000"/>
                    </a:schemeClr>
                  </a:solidFill>
                </a:rPr>
                <a:t>Contralora  Interna</a:t>
              </a:r>
              <a:endParaRPr lang="es-MX" sz="1150" dirty="0">
                <a:solidFill>
                  <a:schemeClr val="bg1">
                    <a:lumMod val="50000"/>
                  </a:schemeClr>
                </a:solidFill>
              </a:endParaRPr>
            </a:p>
          </p:txBody>
        </p:sp>
      </p:grpSp>
    </p:spTree>
    <p:extLst>
      <p:ext uri="{BB962C8B-B14F-4D97-AF65-F5344CB8AC3E}">
        <p14:creationId xmlns:p14="http://schemas.microsoft.com/office/powerpoint/2010/main" val="2746258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015665"/>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a:p>
            <a:endParaRPr lang="es-MX" sz="2000" dirty="0">
              <a:solidFill>
                <a:srgbClr val="A963A9"/>
              </a:solidFill>
            </a:endParaRP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09639385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Matías Mercado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Ricardo Lugo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3836CC48-4593-BEBE-A746-23F614550E7D}"/>
              </a:ext>
            </a:extLst>
          </p:cNvPr>
          <p:cNvGrpSpPr/>
          <p:nvPr/>
        </p:nvGrpSpPr>
        <p:grpSpPr>
          <a:xfrm>
            <a:off x="8798781" y="117917"/>
            <a:ext cx="3417282" cy="1997055"/>
            <a:chOff x="7820286" y="994753"/>
            <a:chExt cx="4753206" cy="712636"/>
          </a:xfrm>
        </p:grpSpPr>
        <p:sp>
          <p:nvSpPr>
            <p:cNvPr id="3" name="Rectángulo 2">
              <a:extLst>
                <a:ext uri="{FF2B5EF4-FFF2-40B4-BE49-F238E27FC236}">
                  <a16:creationId xmlns:a16="http://schemas.microsoft.com/office/drawing/2014/main" id="{BC92D9BA-11B0-04C2-2F4C-6338C3D482E7}"/>
                </a:ext>
              </a:extLst>
            </p:cNvPr>
            <p:cNvSpPr/>
            <p:nvPr/>
          </p:nvSpPr>
          <p:spPr>
            <a:xfrm>
              <a:off x="7820286" y="994753"/>
              <a:ext cx="4753206"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31 de agosto de 2025</a:t>
              </a:r>
            </a:p>
            <a:p>
              <a:r>
                <a:rPr lang="es-MX" sz="1200" dirty="0">
                  <a:solidFill>
                    <a:schemeClr val="tx1">
                      <a:lumMod val="50000"/>
                      <a:lumOff val="50000"/>
                    </a:schemeClr>
                  </a:solidFill>
                </a:rPr>
                <a:t>Periodo que se informa: </a:t>
              </a:r>
              <a:r>
                <a:rPr lang="es-MX" sz="1200" b="1" dirty="0">
                  <a:solidFill>
                    <a:srgbClr val="6F0579"/>
                  </a:solidFill>
                </a:rPr>
                <a:t>01 al 31 de agosto de 2025</a:t>
              </a:r>
            </a:p>
          </p:txBody>
        </p:sp>
        <p:sp>
          <p:nvSpPr>
            <p:cNvPr id="10" name="Rectángulo 9">
              <a:extLst>
                <a:ext uri="{FF2B5EF4-FFF2-40B4-BE49-F238E27FC236}">
                  <a16:creationId xmlns:a16="http://schemas.microsoft.com/office/drawing/2014/main" id="{83E6E71B-DF02-3F94-5093-4B946964588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75399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1133</TotalTime>
  <Words>22314</Words>
  <Application>Microsoft Office PowerPoint</Application>
  <PresentationFormat>Panorámica</PresentationFormat>
  <Paragraphs>1439</Paragraphs>
  <Slides>85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85</vt:i4>
      </vt:variant>
    </vt:vector>
  </HeadingPairs>
  <TitlesOfParts>
    <vt:vector size="90" baseType="lpstr">
      <vt:lpstr>Arial</vt:lpstr>
      <vt:lpstr>Calibri</vt:lpstr>
      <vt:lpstr>Calibri Light</vt:lpstr>
      <vt:lpstr>Cambria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Nota informativa</vt:lpstr>
      <vt:lpstr>Nota informativa</vt:lpstr>
      <vt:lpstr>Nota informativa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Presentación de PowerPoint</vt:lpstr>
      <vt:lpstr>Presentación de PowerPoint</vt:lpstr>
      <vt:lpstr>Presentación de PowerPoint</vt:lpstr>
      <vt:lpstr>Presentación de PowerPoint</vt:lpstr>
      <vt:lpstr>Presentación de PowerPoint</vt:lpstr>
      <vt:lpstr>Nota informativa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128</cp:revision>
  <dcterms:created xsi:type="dcterms:W3CDTF">2018-06-14T15:51:01Z</dcterms:created>
  <dcterms:modified xsi:type="dcterms:W3CDTF">2025-09-04T18:17:58Z</dcterms:modified>
</cp:coreProperties>
</file>